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1"/>
  </p:sldMasterIdLst>
  <p:notesMasterIdLst>
    <p:notesMasterId r:id="rId22"/>
  </p:notesMasterIdLst>
  <p:handoutMasterIdLst>
    <p:handoutMasterId r:id="rId23"/>
  </p:handoutMasterIdLst>
  <p:sldIdLst>
    <p:sldId id="498" r:id="rId2"/>
    <p:sldId id="517" r:id="rId3"/>
    <p:sldId id="518" r:id="rId4"/>
    <p:sldId id="527" r:id="rId5"/>
    <p:sldId id="526" r:id="rId6"/>
    <p:sldId id="525" r:id="rId7"/>
    <p:sldId id="524" r:id="rId8"/>
    <p:sldId id="522" r:id="rId9"/>
    <p:sldId id="523" r:id="rId10"/>
    <p:sldId id="521" r:id="rId11"/>
    <p:sldId id="520" r:id="rId12"/>
    <p:sldId id="519" r:id="rId13"/>
    <p:sldId id="532" r:id="rId14"/>
    <p:sldId id="531" r:id="rId15"/>
    <p:sldId id="530" r:id="rId16"/>
    <p:sldId id="529" r:id="rId17"/>
    <p:sldId id="528" r:id="rId18"/>
    <p:sldId id="534" r:id="rId19"/>
    <p:sldId id="533" r:id="rId20"/>
    <p:sldId id="516" r:id="rId21"/>
  </p:sldIdLst>
  <p:sldSz cx="9144000" cy="6858000" type="screen4x3"/>
  <p:notesSz cx="6858000" cy="9144000"/>
  <p:defaultTextStyle>
    <a:defPPr>
      <a:defRPr lang="en-US"/>
    </a:defPPr>
    <a:lvl1pPr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1pPr>
    <a:lvl2pPr marL="457200"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2pPr>
    <a:lvl3pPr marL="914400"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3pPr>
    <a:lvl4pPr marL="1371600"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4pPr>
    <a:lvl5pPr marL="1828800"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5pPr>
    <a:lvl6pPr marL="2286000" algn="l" defTabSz="914400" rtl="0" eaLnBrk="1" latinLnBrk="0" hangingPunct="1">
      <a:defRPr sz="1000" kern="1200" baseline="-25000">
        <a:solidFill>
          <a:schemeClr val="bg1"/>
        </a:solidFill>
        <a:latin typeface="Arial" pitchFamily="34" charset="0"/>
        <a:ea typeface="MS PGothic" pitchFamily="34" charset="-128"/>
        <a:cs typeface="+mn-cs"/>
      </a:defRPr>
    </a:lvl6pPr>
    <a:lvl7pPr marL="2743200" algn="l" defTabSz="914400" rtl="0" eaLnBrk="1" latinLnBrk="0" hangingPunct="1">
      <a:defRPr sz="1000" kern="1200" baseline="-25000">
        <a:solidFill>
          <a:schemeClr val="bg1"/>
        </a:solidFill>
        <a:latin typeface="Arial" pitchFamily="34" charset="0"/>
        <a:ea typeface="MS PGothic" pitchFamily="34" charset="-128"/>
        <a:cs typeface="+mn-cs"/>
      </a:defRPr>
    </a:lvl7pPr>
    <a:lvl8pPr marL="3200400" algn="l" defTabSz="914400" rtl="0" eaLnBrk="1" latinLnBrk="0" hangingPunct="1">
      <a:defRPr sz="1000" kern="1200" baseline="-25000">
        <a:solidFill>
          <a:schemeClr val="bg1"/>
        </a:solidFill>
        <a:latin typeface="Arial" pitchFamily="34" charset="0"/>
        <a:ea typeface="MS PGothic" pitchFamily="34" charset="-128"/>
        <a:cs typeface="+mn-cs"/>
      </a:defRPr>
    </a:lvl8pPr>
    <a:lvl9pPr marL="3657600" algn="l" defTabSz="914400" rtl="0" eaLnBrk="1" latinLnBrk="0" hangingPunct="1">
      <a:defRPr sz="1000" kern="1200" baseline="-25000">
        <a:solidFill>
          <a:schemeClr val="bg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6" orient="horz" pos="4056" userDrawn="1">
          <p15:clr>
            <a:srgbClr val="A4A3A4"/>
          </p15:clr>
        </p15:guide>
        <p15:guide id="9" pos="5422">
          <p15:clr>
            <a:srgbClr val="A4A3A4"/>
          </p15:clr>
        </p15:guide>
        <p15:guide id="11" pos="340" userDrawn="1">
          <p15:clr>
            <a:srgbClr val="A4A3A4"/>
          </p15:clr>
        </p15:guide>
      </p15:sldGuideLst>
    </p:ext>
    <p:ext uri="{2D200454-40CA-4A62-9FC3-DE9A4176ACB9}">
      <p15:notesGuideLst xmlns:p15="http://schemas.microsoft.com/office/powerpoint/2012/main">
        <p15:guide id="1" orient="horz" pos="2864">
          <p15:clr>
            <a:srgbClr val="A4A3A4"/>
          </p15:clr>
        </p15:guide>
        <p15:guide id="2" pos="5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F7F7F7"/>
    <a:srgbClr val="4D4D4F"/>
    <a:srgbClr val="8DC63F"/>
    <a:srgbClr val="00B6DE"/>
    <a:srgbClr val="B2B2B2"/>
    <a:srgbClr val="77B800"/>
    <a:srgbClr val="6C6F70"/>
    <a:srgbClr val="005695"/>
    <a:srgbClr val="77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19" autoAdjust="0"/>
    <p:restoredTop sz="50000" autoAdjust="0"/>
  </p:normalViewPr>
  <p:slideViewPr>
    <p:cSldViewPr snapToGrid="0" showGuides="1">
      <p:cViewPr varScale="1">
        <p:scale>
          <a:sx n="67" d="100"/>
          <a:sy n="67" d="100"/>
        </p:scale>
        <p:origin x="1124" y="44"/>
      </p:cViewPr>
      <p:guideLst>
        <p:guide orient="horz" pos="4056"/>
        <p:guide pos="5422"/>
        <p:guide pos="34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p:scale>
          <a:sx n="75" d="100"/>
          <a:sy n="75" d="100"/>
        </p:scale>
        <p:origin x="2936" y="768"/>
      </p:cViewPr>
      <p:guideLst>
        <p:guide orient="horz" pos="2864"/>
        <p:guide pos="5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Feuil1!$B$1</c:f>
              <c:strCache>
                <c:ptCount val="1"/>
                <c:pt idx="0">
                  <c:v>Colonne1</c:v>
                </c:pt>
              </c:strCache>
            </c:strRef>
          </c:tx>
          <c:spPr>
            <a:ln w="57150">
              <a:solidFill>
                <a:schemeClr val="bg1"/>
              </a:solidFill>
            </a:ln>
          </c:spPr>
          <c:cat>
            <c:strRef>
              <c:f>Feuil1!$A$2:$A$4</c:f>
              <c:strCache>
                <c:ptCount val="3"/>
                <c:pt idx="0">
                  <c:v>Titres à revenu fixe</c:v>
                </c:pt>
                <c:pt idx="1">
                  <c:v>Actions</c:v>
                </c:pt>
                <c:pt idx="2">
                  <c:v>Liquidités</c:v>
                </c:pt>
              </c:strCache>
            </c:strRef>
          </c:cat>
          <c:val>
            <c:numRef>
              <c:f>Feuil1!$B$2:$B$4</c:f>
              <c:numCache>
                <c:formatCode>General</c:formatCode>
                <c:ptCount val="3"/>
                <c:pt idx="0">
                  <c:v>100</c:v>
                </c:pt>
                <c:pt idx="1">
                  <c:v>100</c:v>
                </c:pt>
                <c:pt idx="2">
                  <c:v>100</c:v>
                </c:pt>
              </c:numCache>
            </c:numRef>
          </c:val>
          <c:extLst>
            <c:ext xmlns:c16="http://schemas.microsoft.com/office/drawing/2014/chart" uri="{C3380CC4-5D6E-409C-BE32-E72D297353CC}">
              <c16:uniqueId val="{00000000-D574-49D5-BE65-D13B87F81870}"/>
            </c:ext>
          </c:extLst>
        </c:ser>
        <c:dLbls>
          <c:showLegendKey val="0"/>
          <c:showVal val="0"/>
          <c:showCatName val="0"/>
          <c:showSerName val="0"/>
          <c:showPercent val="0"/>
          <c:showBubbleSize val="0"/>
          <c:showLeaderLines val="1"/>
        </c:dLbls>
        <c:firstSliceAng val="240"/>
      </c:pieChart>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lgn="l" defTabSz="896938">
              <a:defRPr sz="1200" baseline="0">
                <a:solidFill>
                  <a:schemeClr val="tx1"/>
                </a:solidFill>
                <a:latin typeface="Arial" charset="0"/>
                <a:ea typeface="MS PGothic" pitchFamily="34" charset="-128"/>
                <a:cs typeface="+mn-cs"/>
              </a:defRPr>
            </a:lvl1pPr>
          </a:lstStyle>
          <a:p>
            <a:pPr>
              <a:defRPr/>
            </a:pPr>
            <a:endParaRPr lang="en-US"/>
          </a:p>
        </p:txBody>
      </p:sp>
      <p:sp>
        <p:nvSpPr>
          <p:cNvPr id="1280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lgn="r" defTabSz="896938">
              <a:defRPr sz="1200" baseline="0">
                <a:solidFill>
                  <a:schemeClr val="tx1"/>
                </a:solidFill>
                <a:latin typeface="Arial" charset="0"/>
                <a:ea typeface="MS PGothic" pitchFamily="34" charset="-128"/>
                <a:cs typeface="+mn-cs"/>
              </a:defRPr>
            </a:lvl1pPr>
          </a:lstStyle>
          <a:p>
            <a:pPr>
              <a:defRPr/>
            </a:pPr>
            <a:endParaRPr lang="en-US"/>
          </a:p>
        </p:txBody>
      </p:sp>
      <p:sp>
        <p:nvSpPr>
          <p:cNvPr id="1280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lgn="l" defTabSz="896938">
              <a:defRPr sz="1200" baseline="0">
                <a:solidFill>
                  <a:schemeClr val="tx1"/>
                </a:solidFill>
                <a:latin typeface="Arial" charset="0"/>
                <a:ea typeface="MS PGothic" pitchFamily="34" charset="-128"/>
                <a:cs typeface="+mn-cs"/>
              </a:defRPr>
            </a:lvl1pPr>
          </a:lstStyle>
          <a:p>
            <a:pPr>
              <a:defRPr/>
            </a:pPr>
            <a:endParaRPr lang="en-US"/>
          </a:p>
        </p:txBody>
      </p:sp>
      <p:sp>
        <p:nvSpPr>
          <p:cNvPr id="1280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lgn="r" defTabSz="896938">
              <a:defRPr sz="1200" baseline="0">
                <a:solidFill>
                  <a:schemeClr val="tx1"/>
                </a:solidFill>
                <a:latin typeface="Arial" charset="0"/>
                <a:ea typeface="MS PGothic" pitchFamily="34" charset="-128"/>
                <a:cs typeface="+mn-cs"/>
              </a:defRPr>
            </a:lvl1pPr>
          </a:lstStyle>
          <a:p>
            <a:pPr>
              <a:defRPr/>
            </a:pPr>
            <a:fld id="{9053A4A3-2964-4B60-A31B-22011529F6A1}" type="slidenum">
              <a:rPr lang="en-US"/>
              <a:pPr>
                <a:defRPr/>
              </a:pPr>
              <a:t>‹#›</a:t>
            </a:fld>
            <a:endParaRPr lang="en-US"/>
          </a:p>
        </p:txBody>
      </p:sp>
    </p:spTree>
    <p:extLst>
      <p:ext uri="{BB962C8B-B14F-4D97-AF65-F5344CB8AC3E}">
        <p14:creationId xmlns:p14="http://schemas.microsoft.com/office/powerpoint/2010/main" val="2531861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274" tIns="45636" rIns="91274" bIns="45636" numCol="1" anchor="t" anchorCtr="0" compatLnSpc="1">
            <a:prstTxWarp prst="textNoShape">
              <a:avLst/>
            </a:prstTxWarp>
          </a:bodyPr>
          <a:lstStyle>
            <a:lvl1pPr algn="l" defTabSz="912813">
              <a:defRPr sz="1200" baseline="0">
                <a:solidFill>
                  <a:schemeClr val="tx1"/>
                </a:solidFill>
                <a:latin typeface="Arial" charset="0"/>
                <a:ea typeface="MS PGothic" pitchFamily="34" charset="-128"/>
                <a:cs typeface="+mn-cs"/>
              </a:defRPr>
            </a:lvl1pPr>
          </a:lstStyle>
          <a:p>
            <a:pPr>
              <a:defRPr/>
            </a:pPr>
            <a:endParaRPr lang="en-US"/>
          </a:p>
        </p:txBody>
      </p:sp>
      <p:sp>
        <p:nvSpPr>
          <p:cNvPr id="12291" name="Rectangle 3"/>
          <p:cNvSpPr>
            <a:spLocks noGrp="1" noChangeArrowheads="1"/>
          </p:cNvSpPr>
          <p:nvPr>
            <p:ph type="dt" idx="1"/>
          </p:nvPr>
        </p:nvSpPr>
        <p:spPr bwMode="auto">
          <a:xfrm>
            <a:off x="3884613" y="0"/>
            <a:ext cx="2971800" cy="455613"/>
          </a:xfrm>
          <a:prstGeom prst="rect">
            <a:avLst/>
          </a:prstGeom>
          <a:noFill/>
          <a:ln w="9525">
            <a:noFill/>
            <a:miter lim="800000"/>
            <a:headEnd/>
            <a:tailEnd/>
          </a:ln>
          <a:effectLst/>
        </p:spPr>
        <p:txBody>
          <a:bodyPr vert="horz" wrap="square" lIns="91274" tIns="45636" rIns="91274" bIns="45636" numCol="1" anchor="t" anchorCtr="0" compatLnSpc="1">
            <a:prstTxWarp prst="textNoShape">
              <a:avLst/>
            </a:prstTxWarp>
          </a:bodyPr>
          <a:lstStyle>
            <a:lvl1pPr algn="r" defTabSz="912813">
              <a:defRPr sz="1200" baseline="0">
                <a:solidFill>
                  <a:schemeClr val="tx1"/>
                </a:solidFill>
                <a:latin typeface="Arial" charset="0"/>
                <a:ea typeface="MS PGothic" pitchFamily="34" charset="-128"/>
                <a:cs typeface="+mn-cs"/>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4588" y="687388"/>
            <a:ext cx="4570412" cy="34274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85800" y="4341813"/>
            <a:ext cx="5486400" cy="4114800"/>
          </a:xfrm>
          <a:prstGeom prst="rect">
            <a:avLst/>
          </a:prstGeom>
          <a:noFill/>
          <a:ln w="9525">
            <a:noFill/>
            <a:miter lim="800000"/>
            <a:headEnd/>
            <a:tailEnd/>
          </a:ln>
          <a:effectLst/>
        </p:spPr>
        <p:txBody>
          <a:bodyPr vert="horz" wrap="square" lIns="91274" tIns="45636" rIns="91274" bIns="4563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0" y="8686800"/>
            <a:ext cx="2971800" cy="455613"/>
          </a:xfrm>
          <a:prstGeom prst="rect">
            <a:avLst/>
          </a:prstGeom>
          <a:noFill/>
          <a:ln w="9525">
            <a:noFill/>
            <a:miter lim="800000"/>
            <a:headEnd/>
            <a:tailEnd/>
          </a:ln>
          <a:effectLst/>
        </p:spPr>
        <p:txBody>
          <a:bodyPr vert="horz" wrap="square" lIns="91274" tIns="45636" rIns="91274" bIns="45636" numCol="1" anchor="b" anchorCtr="0" compatLnSpc="1">
            <a:prstTxWarp prst="textNoShape">
              <a:avLst/>
            </a:prstTxWarp>
          </a:bodyPr>
          <a:lstStyle>
            <a:lvl1pPr algn="l" defTabSz="912813">
              <a:defRPr sz="1200" baseline="0">
                <a:solidFill>
                  <a:schemeClr val="tx1"/>
                </a:solidFill>
                <a:latin typeface="Arial" charset="0"/>
                <a:ea typeface="MS PGothic" pitchFamily="34" charset="-128"/>
                <a:cs typeface="+mn-cs"/>
              </a:defRPr>
            </a:lvl1pPr>
          </a:lstStyle>
          <a:p>
            <a:pPr>
              <a:defRPr/>
            </a:pPr>
            <a:endParaRPr lang="en-US"/>
          </a:p>
        </p:txBody>
      </p:sp>
      <p:sp>
        <p:nvSpPr>
          <p:cNvPr id="12295" name="Rectangle 7"/>
          <p:cNvSpPr>
            <a:spLocks noGrp="1" noChangeArrowheads="1"/>
          </p:cNvSpPr>
          <p:nvPr>
            <p:ph type="sldNum" sz="quarter" idx="5"/>
          </p:nvPr>
        </p:nvSpPr>
        <p:spPr bwMode="auto">
          <a:xfrm>
            <a:off x="3884613" y="8686800"/>
            <a:ext cx="2971800" cy="455613"/>
          </a:xfrm>
          <a:prstGeom prst="rect">
            <a:avLst/>
          </a:prstGeom>
          <a:noFill/>
          <a:ln w="9525">
            <a:noFill/>
            <a:miter lim="800000"/>
            <a:headEnd/>
            <a:tailEnd/>
          </a:ln>
          <a:effectLst/>
        </p:spPr>
        <p:txBody>
          <a:bodyPr vert="horz" wrap="square" lIns="91274" tIns="45636" rIns="91274" bIns="45636" numCol="1" anchor="b" anchorCtr="0" compatLnSpc="1">
            <a:prstTxWarp prst="textNoShape">
              <a:avLst/>
            </a:prstTxWarp>
          </a:bodyPr>
          <a:lstStyle>
            <a:lvl1pPr algn="r" defTabSz="912813">
              <a:defRPr sz="1200" baseline="0">
                <a:solidFill>
                  <a:schemeClr val="tx1"/>
                </a:solidFill>
                <a:latin typeface="Arial" charset="0"/>
                <a:ea typeface="MS PGothic" pitchFamily="34" charset="-128"/>
                <a:cs typeface="+mn-cs"/>
              </a:defRPr>
            </a:lvl1pPr>
          </a:lstStyle>
          <a:p>
            <a:pPr>
              <a:defRPr/>
            </a:pPr>
            <a:fld id="{570567FE-45AC-4961-A142-8305DD4F6E96}" type="slidenum">
              <a:rPr lang="en-US"/>
              <a:pPr>
                <a:defRPr/>
              </a:pPr>
              <a:t>‹#›</a:t>
            </a:fld>
            <a:endParaRPr lang="en-US"/>
          </a:p>
        </p:txBody>
      </p:sp>
    </p:spTree>
    <p:extLst>
      <p:ext uri="{BB962C8B-B14F-4D97-AF65-F5344CB8AC3E}">
        <p14:creationId xmlns:p14="http://schemas.microsoft.com/office/powerpoint/2010/main" val="737342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228600" indent="-227013" algn="l" rtl="0" eaLnBrk="0" fontAlgn="base" hangingPunct="0">
      <a:spcBef>
        <a:spcPct val="30000"/>
      </a:spcBef>
      <a:spcAft>
        <a:spcPct val="0"/>
      </a:spcAft>
      <a:buChar char="•"/>
      <a:defRPr sz="1200" kern="1200">
        <a:solidFill>
          <a:schemeClr val="tx1"/>
        </a:solidFill>
        <a:latin typeface="Arial" charset="0"/>
        <a:ea typeface="+mn-ea"/>
        <a:cs typeface="+mn-cs"/>
      </a:defRPr>
    </a:lvl2pPr>
    <a:lvl3pPr marL="469900" indent="-239713" algn="l" rtl="0" eaLnBrk="0" fontAlgn="base" hangingPunct="0">
      <a:spcBef>
        <a:spcPct val="30000"/>
      </a:spcBef>
      <a:spcAft>
        <a:spcPct val="0"/>
      </a:spcAft>
      <a:buChar char="•"/>
      <a:defRPr sz="1200" kern="1200">
        <a:solidFill>
          <a:schemeClr val="tx1"/>
        </a:solidFill>
        <a:latin typeface="Arial" charset="0"/>
        <a:ea typeface="+mn-ea"/>
        <a:cs typeface="+mn-cs"/>
      </a:defRPr>
    </a:lvl3pPr>
    <a:lvl4pPr marL="698500" indent="-227013" algn="l" rtl="0" eaLnBrk="0" fontAlgn="base" hangingPunct="0">
      <a:spcBef>
        <a:spcPct val="30000"/>
      </a:spcBef>
      <a:spcAft>
        <a:spcPct val="0"/>
      </a:spcAft>
      <a:buChar char="•"/>
      <a:defRPr sz="1200" kern="1200">
        <a:solidFill>
          <a:schemeClr val="tx1"/>
        </a:solidFill>
        <a:latin typeface="Arial" charset="0"/>
        <a:ea typeface="+mn-ea"/>
        <a:cs typeface="+mn-cs"/>
      </a:defRPr>
    </a:lvl4pPr>
    <a:lvl5pPr marL="889000" indent="-188913" algn="l" rtl="0" eaLnBrk="0" fontAlgn="base" hangingPunct="0">
      <a:spcBef>
        <a:spcPct val="30000"/>
      </a:spcBef>
      <a:spcAft>
        <a:spcPct val="0"/>
      </a:spcAft>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1D1F14-4923-46F0-A964-AAB08B6DB726}" type="slidenum">
              <a:rPr lang="en-US"/>
              <a:pPr/>
              <a:t>1</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CA"/>
          </a:p>
        </p:txBody>
      </p:sp>
    </p:spTree>
    <p:extLst>
      <p:ext uri="{BB962C8B-B14F-4D97-AF65-F5344CB8AC3E}">
        <p14:creationId xmlns:p14="http://schemas.microsoft.com/office/powerpoint/2010/main" val="2653384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570567FE-45AC-4961-A142-8305DD4F6E96}" type="slidenum">
              <a:rPr lang="en-US" smtClean="0"/>
              <a:pPr>
                <a:defRPr/>
              </a:pPr>
              <a:t>20</a:t>
            </a:fld>
            <a:endParaRPr lang="en-US"/>
          </a:p>
        </p:txBody>
      </p:sp>
    </p:spTree>
    <p:extLst>
      <p:ext uri="{BB962C8B-B14F-4D97-AF65-F5344CB8AC3E}">
        <p14:creationId xmlns:p14="http://schemas.microsoft.com/office/powerpoint/2010/main" val="35088551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1639" y="2057597"/>
            <a:ext cx="7370984" cy="2441864"/>
          </a:xfrm>
        </p:spPr>
        <p:txBody>
          <a:bodyPr/>
          <a:lstStyle>
            <a:lvl1pPr>
              <a:defRPr sz="4200"/>
            </a:lvl1pPr>
          </a:lstStyle>
          <a:p>
            <a:r>
              <a:rPr lang="en-US" dirty="0"/>
              <a:t>Click to edit Master title style</a:t>
            </a:r>
          </a:p>
        </p:txBody>
      </p:sp>
      <p:pic>
        <p:nvPicPr>
          <p:cNvPr id="10" name="Picture 9"/>
          <p:cNvPicPr>
            <a:picLocks noChangeAspect="1"/>
          </p:cNvPicPr>
          <p:nvPr userDrawn="1"/>
        </p:nvPicPr>
        <p:blipFill rotWithShape="1">
          <a:blip r:embed="rId3" cstate="print">
            <a:extLst>
              <a:ext uri="{28A0092B-C50C-407E-A947-70E740481C1C}">
                <a14:useLocalDpi xmlns:a14="http://schemas.microsoft.com/office/drawing/2010/main" val="0"/>
              </a:ext>
            </a:extLst>
          </a:blip>
          <a:srcRect l="6824" t="31045" r="6517" b="31955"/>
          <a:stretch/>
        </p:blipFill>
        <p:spPr>
          <a:xfrm>
            <a:off x="6409201" y="5994135"/>
            <a:ext cx="2275969" cy="546591"/>
          </a:xfrm>
          <a:prstGeom prst="rect">
            <a:avLst/>
          </a:prstGeom>
        </p:spPr>
      </p:pic>
      <p:pic>
        <p:nvPicPr>
          <p:cNvPr id="7" name="Picture 6">
            <a:extLst>
              <a:ext uri="{FF2B5EF4-FFF2-40B4-BE49-F238E27FC236}">
                <a16:creationId xmlns:a16="http://schemas.microsoft.com/office/drawing/2014/main" id="{4CBD2076-DFE7-3A45-8E10-C11FA7BFA182}"/>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D27C087-452F-E24B-AAB1-9481EF7E12D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685" t="2149" r="70986" b="54554"/>
          <a:stretch/>
        </p:blipFill>
        <p:spPr>
          <a:xfrm>
            <a:off x="0" y="0"/>
            <a:ext cx="1262128" cy="1556718"/>
          </a:xfrm>
          <a:prstGeom prst="rect">
            <a:avLst/>
          </a:prstGeom>
        </p:spPr>
      </p:pic>
      <p:sp>
        <p:nvSpPr>
          <p:cNvPr id="2" name="Title 1"/>
          <p:cNvSpPr>
            <a:spLocks noGrp="1"/>
          </p:cNvSpPr>
          <p:nvPr>
            <p:ph type="title"/>
          </p:nvPr>
        </p:nvSpPr>
        <p:spPr>
          <a:xfrm>
            <a:off x="713527" y="453971"/>
            <a:ext cx="8051800" cy="858838"/>
          </a:xfrm>
        </p:spPr>
        <p:txBody>
          <a:bodyPr/>
          <a:lstStyle/>
          <a:p>
            <a:r>
              <a:rPr lang="en-US" dirty="0"/>
              <a:t>Click to edit Master title style</a:t>
            </a:r>
          </a:p>
        </p:txBody>
      </p:sp>
      <p:sp>
        <p:nvSpPr>
          <p:cNvPr id="4" name="Content Placeholder 3"/>
          <p:cNvSpPr>
            <a:spLocks noGrp="1"/>
          </p:cNvSpPr>
          <p:nvPr>
            <p:ph sz="quarter" idx="10"/>
          </p:nvPr>
        </p:nvSpPr>
        <p:spPr>
          <a:xfrm>
            <a:off x="713527" y="1387701"/>
            <a:ext cx="8051800" cy="46206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EB8033BA-01A1-8443-A0A5-E1BAF469E45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val="0"/>
              </a:ext>
            </a:extLst>
          </a:blip>
          <a:srcRect l="6824" t="31045" r="6517" b="31955"/>
          <a:stretch/>
        </p:blipFill>
        <p:spPr>
          <a:xfrm>
            <a:off x="6409201" y="5994135"/>
            <a:ext cx="2275969" cy="546591"/>
          </a:xfrm>
          <a:prstGeom prst="rect">
            <a:avLst/>
          </a:prstGeom>
        </p:spPr>
      </p:pic>
    </p:spTree>
    <p:extLst>
      <p:ext uri="{BB962C8B-B14F-4D97-AF65-F5344CB8AC3E}">
        <p14:creationId xmlns:p14="http://schemas.microsoft.com/office/powerpoint/2010/main" val="1172349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546100" y="1143000"/>
            <a:ext cx="80518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6824" t="31045" r="6517" b="31955"/>
          <a:stretch/>
        </p:blipFill>
        <p:spPr>
          <a:xfrm>
            <a:off x="6409201" y="5994135"/>
            <a:ext cx="2275969" cy="546591"/>
          </a:xfrm>
          <a:prstGeom prst="rect">
            <a:avLst/>
          </a:prstGeom>
        </p:spPr>
      </p:pic>
    </p:spTree>
    <p:extLst>
      <p:ext uri="{BB962C8B-B14F-4D97-AF65-F5344CB8AC3E}">
        <p14:creationId xmlns:p14="http://schemas.microsoft.com/office/powerpoint/2010/main" val="2957406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6" name="Picture 5">
            <a:extLst>
              <a:ext uri="{FF2B5EF4-FFF2-40B4-BE49-F238E27FC236}">
                <a16:creationId xmlns:a16="http://schemas.microsoft.com/office/drawing/2014/main" id="{083F6EA2-6F1E-1A44-A8DD-FFFBE4FE49D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pic>
        <p:nvPicPr>
          <p:cNvPr id="7" name="Picture 6"/>
          <p:cNvPicPr>
            <a:picLocks noChangeAspect="1"/>
          </p:cNvPicPr>
          <p:nvPr userDrawn="1"/>
        </p:nvPicPr>
        <p:blipFill rotWithShape="1">
          <a:blip r:embed="rId3" cstate="print">
            <a:extLst>
              <a:ext uri="{28A0092B-C50C-407E-A947-70E740481C1C}">
                <a14:useLocalDpi xmlns:a14="http://schemas.microsoft.com/office/drawing/2010/main" val="0"/>
              </a:ext>
            </a:extLst>
          </a:blip>
          <a:srcRect l="6824" t="31045" r="6517" b="31955"/>
          <a:stretch/>
        </p:blipFill>
        <p:spPr>
          <a:xfrm>
            <a:off x="6409201" y="5994135"/>
            <a:ext cx="2275969" cy="546591"/>
          </a:xfrm>
          <a:prstGeom prst="rect">
            <a:avLst/>
          </a:prstGeom>
        </p:spPr>
      </p:pic>
    </p:spTree>
    <p:extLst>
      <p:ext uri="{BB962C8B-B14F-4D97-AF65-F5344CB8AC3E}">
        <p14:creationId xmlns:p14="http://schemas.microsoft.com/office/powerpoint/2010/main" val="592321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751AE7F-EE97-3740-A158-A6EB17407FE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pic>
        <p:nvPicPr>
          <p:cNvPr id="6" name="Picture 5"/>
          <p:cNvPicPr>
            <a:picLocks noChangeAspect="1"/>
          </p:cNvPicPr>
          <p:nvPr userDrawn="1"/>
        </p:nvPicPr>
        <p:blipFill rotWithShape="1">
          <a:blip r:embed="rId3" cstate="print">
            <a:extLst>
              <a:ext uri="{28A0092B-C50C-407E-A947-70E740481C1C}">
                <a14:useLocalDpi xmlns:a14="http://schemas.microsoft.com/office/drawing/2010/main" val="0"/>
              </a:ext>
            </a:extLst>
          </a:blip>
          <a:srcRect l="6824" t="31045" r="6517" b="31955"/>
          <a:stretch/>
        </p:blipFill>
        <p:spPr>
          <a:xfrm>
            <a:off x="6409201" y="5994135"/>
            <a:ext cx="2275969" cy="546591"/>
          </a:xfrm>
          <a:prstGeom prst="rect">
            <a:avLst/>
          </a:prstGeom>
        </p:spPr>
      </p:pic>
    </p:spTree>
    <p:extLst>
      <p:ext uri="{BB962C8B-B14F-4D97-AF65-F5344CB8AC3E}">
        <p14:creationId xmlns:p14="http://schemas.microsoft.com/office/powerpoint/2010/main" val="534437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B9410E0-2788-1042-B132-A5254741EC6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000" r="68572" b="50000"/>
          <a:stretch/>
        </p:blipFill>
        <p:spPr>
          <a:xfrm>
            <a:off x="0" y="0"/>
            <a:ext cx="2690949" cy="3429000"/>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2097" y="1326404"/>
            <a:ext cx="7491175" cy="4213785"/>
          </a:xfrm>
          <a:prstGeom prst="rect">
            <a:avLst/>
          </a:prstGeom>
        </p:spPr>
      </p:pic>
      <p:pic>
        <p:nvPicPr>
          <p:cNvPr id="6" name="Picture 5">
            <a:extLst>
              <a:ext uri="{FF2B5EF4-FFF2-40B4-BE49-F238E27FC236}">
                <a16:creationId xmlns:a16="http://schemas.microsoft.com/office/drawing/2014/main" id="{60F1B44C-154E-354B-9D10-9772A7239932}"/>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spTree>
    <p:extLst>
      <p:ext uri="{BB962C8B-B14F-4D97-AF65-F5344CB8AC3E}">
        <p14:creationId xmlns:p14="http://schemas.microsoft.com/office/powerpoint/2010/main" val="2591011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7F7F7"/>
        </a:solidFill>
        <a:effectLst/>
      </p:bgPr>
    </p:bg>
    <p:spTree>
      <p:nvGrpSpPr>
        <p:cNvPr id="1" name=""/>
        <p:cNvGrpSpPr/>
        <p:nvPr/>
      </p:nvGrpSpPr>
      <p:grpSpPr>
        <a:xfrm>
          <a:off x="0" y="0"/>
          <a:ext cx="0" cy="0"/>
          <a:chOff x="0" y="0"/>
          <a:chExt cx="0" cy="0"/>
        </a:xfrm>
      </p:grpSpPr>
      <p:sp>
        <p:nvSpPr>
          <p:cNvPr id="313347" name="Rectangle 3"/>
          <p:cNvSpPr>
            <a:spLocks noGrp="1" noChangeArrowheads="1"/>
          </p:cNvSpPr>
          <p:nvPr>
            <p:ph type="title"/>
          </p:nvPr>
        </p:nvSpPr>
        <p:spPr bwMode="gray">
          <a:xfrm>
            <a:off x="546100" y="200025"/>
            <a:ext cx="8051800"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a:t>Click to edit Master title style</a:t>
            </a:r>
          </a:p>
        </p:txBody>
      </p:sp>
      <p:sp>
        <p:nvSpPr>
          <p:cNvPr id="313348" name="Rectangle 4"/>
          <p:cNvSpPr>
            <a:spLocks noGrp="1" noChangeArrowheads="1"/>
          </p:cNvSpPr>
          <p:nvPr>
            <p:ph type="body" idx="1"/>
          </p:nvPr>
        </p:nvSpPr>
        <p:spPr bwMode="gray">
          <a:xfrm>
            <a:off x="548640" y="1517904"/>
            <a:ext cx="8054975" cy="458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a:spLocks noChangeArrowheads="1"/>
          </p:cNvSpPr>
          <p:nvPr userDrawn="1"/>
        </p:nvSpPr>
        <p:spPr bwMode="gray">
          <a:xfrm>
            <a:off x="566463" y="6580769"/>
            <a:ext cx="490538" cy="115544"/>
          </a:xfrm>
          <a:prstGeom prst="rect">
            <a:avLst/>
          </a:prstGeom>
          <a:noFill/>
          <a:ln w="9525">
            <a:noFill/>
            <a:miter lim="800000"/>
            <a:headEnd/>
            <a:tailEnd/>
          </a:ln>
        </p:spPr>
        <p:txBody>
          <a:bodyPr lIns="0" tIns="0" rIns="0" bIns="0">
            <a:spAutoFit/>
          </a:bodyPr>
          <a:lstStyle/>
          <a:p>
            <a:fld id="{69E599FC-DB5F-4A53-968A-AA600B73C23B}" type="slidenum">
              <a:rPr lang="en-US" sz="751" baseline="0">
                <a:solidFill>
                  <a:schemeClr val="accent4"/>
                </a:solidFill>
              </a:rPr>
              <a:pPr/>
              <a:t>‹#›</a:t>
            </a:fld>
            <a:endParaRPr lang="en-US" sz="751" baseline="0" dirty="0">
              <a:solidFill>
                <a:schemeClr val="accent4"/>
              </a:solidFill>
            </a:endParaRPr>
          </a:p>
        </p:txBody>
      </p:sp>
    </p:spTree>
  </p:cSld>
  <p:clrMap bg1="lt1" tx1="dk1" bg2="lt2" tx2="dk2" accent1="accent1" accent2="accent2" accent3="accent3" accent4="accent4" accent5="accent5" accent6="accent6" hlink="hlink" folHlink="folHlink"/>
  <p:sldLayoutIdLst>
    <p:sldLayoutId id="2147483994" r:id="rId1"/>
    <p:sldLayoutId id="2147484006" r:id="rId2"/>
    <p:sldLayoutId id="2147484009" r:id="rId3"/>
    <p:sldLayoutId id="2147484007" r:id="rId4"/>
    <p:sldLayoutId id="2147483997" r:id="rId5"/>
    <p:sldLayoutId id="2147484008"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rtl="0" fontAlgn="base">
        <a:lnSpc>
          <a:spcPct val="85000"/>
        </a:lnSpc>
        <a:spcBef>
          <a:spcPct val="0"/>
        </a:spcBef>
        <a:spcAft>
          <a:spcPct val="0"/>
        </a:spcAft>
        <a:defRPr sz="3000" b="1">
          <a:solidFill>
            <a:schemeClr val="accent1"/>
          </a:solidFill>
          <a:latin typeface="+mj-lt"/>
          <a:ea typeface="+mj-ea"/>
          <a:cs typeface="+mj-cs"/>
        </a:defRPr>
      </a:lvl1pPr>
      <a:lvl2pPr algn="l" rtl="0" fontAlgn="base">
        <a:lnSpc>
          <a:spcPct val="85000"/>
        </a:lnSpc>
        <a:spcBef>
          <a:spcPct val="0"/>
        </a:spcBef>
        <a:spcAft>
          <a:spcPct val="0"/>
        </a:spcAft>
        <a:defRPr sz="3000" b="1">
          <a:solidFill>
            <a:schemeClr val="bg1"/>
          </a:solidFill>
          <a:latin typeface="Arial" pitchFamily="34" charset="0"/>
          <a:cs typeface="Arial" pitchFamily="34" charset="0"/>
        </a:defRPr>
      </a:lvl2pPr>
      <a:lvl3pPr algn="l" rtl="0" fontAlgn="base">
        <a:lnSpc>
          <a:spcPct val="85000"/>
        </a:lnSpc>
        <a:spcBef>
          <a:spcPct val="0"/>
        </a:spcBef>
        <a:spcAft>
          <a:spcPct val="0"/>
        </a:spcAft>
        <a:defRPr sz="3000" b="1">
          <a:solidFill>
            <a:schemeClr val="bg1"/>
          </a:solidFill>
          <a:latin typeface="Arial" pitchFamily="34" charset="0"/>
          <a:cs typeface="Arial" pitchFamily="34" charset="0"/>
        </a:defRPr>
      </a:lvl3pPr>
      <a:lvl4pPr algn="l" rtl="0" fontAlgn="base">
        <a:lnSpc>
          <a:spcPct val="85000"/>
        </a:lnSpc>
        <a:spcBef>
          <a:spcPct val="0"/>
        </a:spcBef>
        <a:spcAft>
          <a:spcPct val="0"/>
        </a:spcAft>
        <a:defRPr sz="3000" b="1">
          <a:solidFill>
            <a:schemeClr val="bg1"/>
          </a:solidFill>
          <a:latin typeface="Arial" pitchFamily="34" charset="0"/>
          <a:cs typeface="Arial" pitchFamily="34" charset="0"/>
        </a:defRPr>
      </a:lvl4pPr>
      <a:lvl5pPr algn="l" rtl="0" fontAlgn="base">
        <a:lnSpc>
          <a:spcPct val="85000"/>
        </a:lnSpc>
        <a:spcBef>
          <a:spcPct val="0"/>
        </a:spcBef>
        <a:spcAft>
          <a:spcPct val="0"/>
        </a:spcAft>
        <a:defRPr sz="3000" b="1">
          <a:solidFill>
            <a:schemeClr val="bg1"/>
          </a:solidFill>
          <a:latin typeface="Arial" pitchFamily="34" charset="0"/>
          <a:cs typeface="Arial" pitchFamily="34" charset="0"/>
        </a:defRPr>
      </a:lvl5pPr>
      <a:lvl6pPr marL="457200" algn="l" rtl="0" fontAlgn="base">
        <a:lnSpc>
          <a:spcPct val="85000"/>
        </a:lnSpc>
        <a:spcBef>
          <a:spcPct val="0"/>
        </a:spcBef>
        <a:spcAft>
          <a:spcPct val="0"/>
        </a:spcAft>
        <a:defRPr sz="3000" b="1">
          <a:solidFill>
            <a:schemeClr val="bg1"/>
          </a:solidFill>
          <a:latin typeface="Arial" pitchFamily="34" charset="0"/>
          <a:cs typeface="Arial" pitchFamily="34" charset="0"/>
        </a:defRPr>
      </a:lvl6pPr>
      <a:lvl7pPr marL="914400" algn="l" rtl="0" fontAlgn="base">
        <a:lnSpc>
          <a:spcPct val="85000"/>
        </a:lnSpc>
        <a:spcBef>
          <a:spcPct val="0"/>
        </a:spcBef>
        <a:spcAft>
          <a:spcPct val="0"/>
        </a:spcAft>
        <a:defRPr sz="3000" b="1">
          <a:solidFill>
            <a:schemeClr val="bg1"/>
          </a:solidFill>
          <a:latin typeface="Arial" pitchFamily="34" charset="0"/>
          <a:cs typeface="Arial" pitchFamily="34" charset="0"/>
        </a:defRPr>
      </a:lvl7pPr>
      <a:lvl8pPr marL="1371600" algn="l" rtl="0" fontAlgn="base">
        <a:lnSpc>
          <a:spcPct val="85000"/>
        </a:lnSpc>
        <a:spcBef>
          <a:spcPct val="0"/>
        </a:spcBef>
        <a:spcAft>
          <a:spcPct val="0"/>
        </a:spcAft>
        <a:defRPr sz="3000" b="1">
          <a:solidFill>
            <a:schemeClr val="bg1"/>
          </a:solidFill>
          <a:latin typeface="Arial" pitchFamily="34" charset="0"/>
          <a:cs typeface="Arial" pitchFamily="34" charset="0"/>
        </a:defRPr>
      </a:lvl8pPr>
      <a:lvl9pPr marL="1828800" algn="l" rtl="0" fontAlgn="base">
        <a:lnSpc>
          <a:spcPct val="85000"/>
        </a:lnSpc>
        <a:spcBef>
          <a:spcPct val="0"/>
        </a:spcBef>
        <a:spcAft>
          <a:spcPct val="0"/>
        </a:spcAft>
        <a:defRPr sz="3000" b="1">
          <a:solidFill>
            <a:schemeClr val="bg1"/>
          </a:solidFill>
          <a:latin typeface="Arial" pitchFamily="34" charset="0"/>
          <a:cs typeface="Arial" pitchFamily="34" charset="0"/>
        </a:defRPr>
      </a:lvl9pPr>
    </p:titleStyle>
    <p:bodyStyle>
      <a:lvl1pPr marL="342900" indent="-342900" algn="l" rtl="0" fontAlgn="base">
        <a:lnSpc>
          <a:spcPct val="90000"/>
        </a:lnSpc>
        <a:spcBef>
          <a:spcPts val="1200"/>
        </a:spcBef>
        <a:spcAft>
          <a:spcPts val="600"/>
        </a:spcAft>
        <a:buClr>
          <a:schemeClr val="accent1"/>
        </a:buClr>
        <a:buSzPct val="70000"/>
        <a:buFont typeface="Wingdings" pitchFamily="2" charset="2"/>
        <a:buChar char="n"/>
        <a:defRPr sz="2400">
          <a:solidFill>
            <a:schemeClr val="tx2"/>
          </a:solidFill>
          <a:latin typeface="+mn-lt"/>
          <a:ea typeface="+mn-ea"/>
          <a:cs typeface="+mn-cs"/>
        </a:defRPr>
      </a:lvl1pPr>
      <a:lvl2pPr marL="674688" indent="-330200" algn="l" rtl="0" fontAlgn="base">
        <a:lnSpc>
          <a:spcPct val="90000"/>
        </a:lnSpc>
        <a:spcBef>
          <a:spcPts val="0"/>
        </a:spcBef>
        <a:spcAft>
          <a:spcPts val="600"/>
        </a:spcAft>
        <a:buClr>
          <a:schemeClr val="accent2"/>
        </a:buClr>
        <a:buSzPct val="70000"/>
        <a:buFont typeface="Wingdings" pitchFamily="2" charset="2"/>
        <a:buChar char="n"/>
        <a:defRPr sz="2200">
          <a:solidFill>
            <a:schemeClr val="tx2"/>
          </a:solidFill>
          <a:latin typeface="+mn-lt"/>
          <a:cs typeface="+mn-cs"/>
        </a:defRPr>
      </a:lvl2pPr>
      <a:lvl3pPr marL="1027113" indent="-350838" algn="l" rtl="0" fontAlgn="base">
        <a:lnSpc>
          <a:spcPct val="90000"/>
        </a:lnSpc>
        <a:spcBef>
          <a:spcPts val="0"/>
        </a:spcBef>
        <a:spcAft>
          <a:spcPts val="600"/>
        </a:spcAft>
        <a:buClr>
          <a:srgbClr val="77B800"/>
        </a:buClr>
        <a:buSzPct val="70000"/>
        <a:buFont typeface="Wingdings" pitchFamily="2" charset="2"/>
        <a:buChar char="n"/>
        <a:defRPr sz="2000">
          <a:solidFill>
            <a:schemeClr val="tx2"/>
          </a:solidFill>
          <a:latin typeface="+mn-lt"/>
          <a:cs typeface="+mn-cs"/>
        </a:defRPr>
      </a:lvl3pPr>
      <a:lvl4pPr marL="1377950" indent="-349250" algn="l" rtl="0" fontAlgn="base">
        <a:lnSpc>
          <a:spcPct val="90000"/>
        </a:lnSpc>
        <a:spcBef>
          <a:spcPts val="0"/>
        </a:spcBef>
        <a:spcAft>
          <a:spcPts val="600"/>
        </a:spcAft>
        <a:buClr>
          <a:schemeClr val="tx2"/>
        </a:buClr>
        <a:buSzPct val="70000"/>
        <a:buFont typeface="Wingdings" pitchFamily="2" charset="2"/>
        <a:buChar char="n"/>
        <a:defRPr>
          <a:solidFill>
            <a:schemeClr val="tx2"/>
          </a:solidFill>
          <a:latin typeface="+mn-lt"/>
          <a:cs typeface="+mn-cs"/>
        </a:defRPr>
      </a:lvl4pPr>
      <a:lvl5pPr marL="1687513" indent="-307975" algn="l" rtl="0" fontAlgn="base">
        <a:lnSpc>
          <a:spcPct val="90000"/>
        </a:lnSpc>
        <a:spcBef>
          <a:spcPts val="0"/>
        </a:spcBef>
        <a:spcAft>
          <a:spcPts val="600"/>
        </a:spcAft>
        <a:buClr>
          <a:schemeClr val="accent4"/>
        </a:buClr>
        <a:buSzPct val="70000"/>
        <a:buFont typeface="Wingdings" pitchFamily="2" charset="2"/>
        <a:buChar char="n"/>
        <a:defRPr sz="1600">
          <a:solidFill>
            <a:schemeClr val="tx2"/>
          </a:solidFill>
          <a:latin typeface="+mn-lt"/>
          <a:cs typeface="+mn-cs"/>
        </a:defRPr>
      </a:lvl5pPr>
      <a:lvl6pPr marL="21447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6pPr>
      <a:lvl7pPr marL="26019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7pPr>
      <a:lvl8pPr marL="30591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8pPr>
      <a:lvl9pPr marL="35163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2">
            <a:extLst>
              <a:ext uri="{FF2B5EF4-FFF2-40B4-BE49-F238E27FC236}">
                <a16:creationId xmlns:a16="http://schemas.microsoft.com/office/drawing/2014/main" id="{0936DF86-E8AF-2345-8089-90BD03824942}"/>
              </a:ext>
            </a:extLst>
          </p:cNvPr>
          <p:cNvSpPr txBox="1">
            <a:spLocks noChangeArrowheads="1"/>
          </p:cNvSpPr>
          <p:nvPr/>
        </p:nvSpPr>
        <p:spPr bwMode="gray">
          <a:xfrm>
            <a:off x="1289815" y="4321336"/>
            <a:ext cx="7317610" cy="7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fontAlgn="base">
              <a:lnSpc>
                <a:spcPct val="85000"/>
              </a:lnSpc>
              <a:spcBef>
                <a:spcPct val="0"/>
              </a:spcBef>
              <a:spcAft>
                <a:spcPct val="0"/>
              </a:spcAft>
              <a:defRPr sz="3000" b="1">
                <a:solidFill>
                  <a:schemeClr val="accent1"/>
                </a:solidFill>
                <a:latin typeface="+mj-lt"/>
                <a:ea typeface="+mj-ea"/>
                <a:cs typeface="+mj-cs"/>
              </a:defRPr>
            </a:lvl1pPr>
            <a:lvl2pPr algn="l" rtl="0" fontAlgn="base">
              <a:lnSpc>
                <a:spcPct val="85000"/>
              </a:lnSpc>
              <a:spcBef>
                <a:spcPct val="0"/>
              </a:spcBef>
              <a:spcAft>
                <a:spcPct val="0"/>
              </a:spcAft>
              <a:defRPr sz="3000" b="1">
                <a:solidFill>
                  <a:schemeClr val="bg1"/>
                </a:solidFill>
                <a:latin typeface="Arial" pitchFamily="34" charset="0"/>
                <a:cs typeface="Arial" pitchFamily="34" charset="0"/>
              </a:defRPr>
            </a:lvl2pPr>
            <a:lvl3pPr algn="l" rtl="0" fontAlgn="base">
              <a:lnSpc>
                <a:spcPct val="85000"/>
              </a:lnSpc>
              <a:spcBef>
                <a:spcPct val="0"/>
              </a:spcBef>
              <a:spcAft>
                <a:spcPct val="0"/>
              </a:spcAft>
              <a:defRPr sz="3000" b="1">
                <a:solidFill>
                  <a:schemeClr val="bg1"/>
                </a:solidFill>
                <a:latin typeface="Arial" pitchFamily="34" charset="0"/>
                <a:cs typeface="Arial" pitchFamily="34" charset="0"/>
              </a:defRPr>
            </a:lvl3pPr>
            <a:lvl4pPr algn="l" rtl="0" fontAlgn="base">
              <a:lnSpc>
                <a:spcPct val="85000"/>
              </a:lnSpc>
              <a:spcBef>
                <a:spcPct val="0"/>
              </a:spcBef>
              <a:spcAft>
                <a:spcPct val="0"/>
              </a:spcAft>
              <a:defRPr sz="3000" b="1">
                <a:solidFill>
                  <a:schemeClr val="bg1"/>
                </a:solidFill>
                <a:latin typeface="Arial" pitchFamily="34" charset="0"/>
                <a:cs typeface="Arial" pitchFamily="34" charset="0"/>
              </a:defRPr>
            </a:lvl4pPr>
            <a:lvl5pPr algn="l" rtl="0" fontAlgn="base">
              <a:lnSpc>
                <a:spcPct val="85000"/>
              </a:lnSpc>
              <a:spcBef>
                <a:spcPct val="0"/>
              </a:spcBef>
              <a:spcAft>
                <a:spcPct val="0"/>
              </a:spcAft>
              <a:defRPr sz="3000" b="1">
                <a:solidFill>
                  <a:schemeClr val="bg1"/>
                </a:solidFill>
                <a:latin typeface="Arial" pitchFamily="34" charset="0"/>
                <a:cs typeface="Arial" pitchFamily="34" charset="0"/>
              </a:defRPr>
            </a:lvl5pPr>
            <a:lvl6pPr marL="457200" algn="l" rtl="0" fontAlgn="base">
              <a:lnSpc>
                <a:spcPct val="85000"/>
              </a:lnSpc>
              <a:spcBef>
                <a:spcPct val="0"/>
              </a:spcBef>
              <a:spcAft>
                <a:spcPct val="0"/>
              </a:spcAft>
              <a:defRPr sz="3000" b="1">
                <a:solidFill>
                  <a:schemeClr val="bg1"/>
                </a:solidFill>
                <a:latin typeface="Arial" pitchFamily="34" charset="0"/>
                <a:cs typeface="Arial" pitchFamily="34" charset="0"/>
              </a:defRPr>
            </a:lvl6pPr>
            <a:lvl7pPr marL="914400" algn="l" rtl="0" fontAlgn="base">
              <a:lnSpc>
                <a:spcPct val="85000"/>
              </a:lnSpc>
              <a:spcBef>
                <a:spcPct val="0"/>
              </a:spcBef>
              <a:spcAft>
                <a:spcPct val="0"/>
              </a:spcAft>
              <a:defRPr sz="3000" b="1">
                <a:solidFill>
                  <a:schemeClr val="bg1"/>
                </a:solidFill>
                <a:latin typeface="Arial" pitchFamily="34" charset="0"/>
                <a:cs typeface="Arial" pitchFamily="34" charset="0"/>
              </a:defRPr>
            </a:lvl7pPr>
            <a:lvl8pPr marL="1371600" algn="l" rtl="0" fontAlgn="base">
              <a:lnSpc>
                <a:spcPct val="85000"/>
              </a:lnSpc>
              <a:spcBef>
                <a:spcPct val="0"/>
              </a:spcBef>
              <a:spcAft>
                <a:spcPct val="0"/>
              </a:spcAft>
              <a:defRPr sz="3000" b="1">
                <a:solidFill>
                  <a:schemeClr val="bg1"/>
                </a:solidFill>
                <a:latin typeface="Arial" pitchFamily="34" charset="0"/>
                <a:cs typeface="Arial" pitchFamily="34" charset="0"/>
              </a:defRPr>
            </a:lvl8pPr>
            <a:lvl9pPr marL="1828800" algn="l" rtl="0" fontAlgn="base">
              <a:lnSpc>
                <a:spcPct val="85000"/>
              </a:lnSpc>
              <a:spcBef>
                <a:spcPct val="0"/>
              </a:spcBef>
              <a:spcAft>
                <a:spcPct val="0"/>
              </a:spcAft>
              <a:defRPr sz="3000" b="1">
                <a:solidFill>
                  <a:schemeClr val="bg1"/>
                </a:solidFill>
                <a:latin typeface="Arial" pitchFamily="34" charset="0"/>
                <a:cs typeface="Arial" pitchFamily="34" charset="0"/>
              </a:defRPr>
            </a:lvl9pPr>
          </a:lstStyle>
          <a:p>
            <a:pPr>
              <a:lnSpc>
                <a:spcPts val="2300"/>
              </a:lnSpc>
            </a:pPr>
            <a:r>
              <a:rPr lang="en-US" sz="1800" b="0" kern="0" baseline="0" dirty="0" err="1">
                <a:solidFill>
                  <a:schemeClr val="tx1"/>
                </a:solidFill>
              </a:rPr>
              <a:t>Juin</a:t>
            </a:r>
            <a:r>
              <a:rPr lang="en-US" sz="1800" b="0" kern="0" baseline="0" dirty="0">
                <a:solidFill>
                  <a:schemeClr val="tx1"/>
                </a:solidFill>
              </a:rPr>
              <a:t> 2019</a:t>
            </a:r>
          </a:p>
        </p:txBody>
      </p:sp>
      <p:sp>
        <p:nvSpPr>
          <p:cNvPr id="3" name="Title 2"/>
          <p:cNvSpPr>
            <a:spLocks noGrp="1"/>
          </p:cNvSpPr>
          <p:nvPr>
            <p:ph type="title"/>
          </p:nvPr>
        </p:nvSpPr>
        <p:spPr/>
        <p:txBody>
          <a:bodyPr/>
          <a:lstStyle/>
          <a:p>
            <a:r>
              <a:rPr lang="en-US" dirty="0"/>
              <a:t>Fonds </a:t>
            </a:r>
            <a:r>
              <a:rPr lang="en-US" dirty="0" err="1"/>
              <a:t>communs</a:t>
            </a:r>
            <a:r>
              <a:rPr lang="en-US" dirty="0"/>
              <a:t> 101</a:t>
            </a:r>
          </a:p>
        </p:txBody>
      </p:sp>
    </p:spTree>
    <p:extLst>
      <p:ext uri="{BB962C8B-B14F-4D97-AF65-F5344CB8AC3E}">
        <p14:creationId xmlns:p14="http://schemas.microsoft.com/office/powerpoint/2010/main" val="540939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085BD-9F0D-4439-9086-619D04E30DA7}"/>
              </a:ext>
            </a:extLst>
          </p:cNvPr>
          <p:cNvSpPr>
            <a:spLocks noGrp="1"/>
          </p:cNvSpPr>
          <p:nvPr>
            <p:ph type="title"/>
          </p:nvPr>
        </p:nvSpPr>
        <p:spPr/>
        <p:txBody>
          <a:bodyPr/>
          <a:lstStyle/>
          <a:p>
            <a:r>
              <a:rPr lang="en-CA" dirty="0" err="1"/>
              <a:t>Régimes</a:t>
            </a:r>
            <a:r>
              <a:rPr lang="en-CA" dirty="0"/>
              <a:t> </a:t>
            </a:r>
            <a:r>
              <a:rPr lang="en-CA" dirty="0" err="1"/>
              <a:t>enregistrés</a:t>
            </a:r>
            <a:endParaRPr lang="en-CA" dirty="0"/>
          </a:p>
        </p:txBody>
      </p:sp>
      <p:grpSp>
        <p:nvGrpSpPr>
          <p:cNvPr id="14" name="Group 13">
            <a:extLst>
              <a:ext uri="{FF2B5EF4-FFF2-40B4-BE49-F238E27FC236}">
                <a16:creationId xmlns:a16="http://schemas.microsoft.com/office/drawing/2014/main" id="{0BBE11B5-84EF-413D-8CC1-0F401C200704}"/>
              </a:ext>
            </a:extLst>
          </p:cNvPr>
          <p:cNvGrpSpPr/>
          <p:nvPr/>
        </p:nvGrpSpPr>
        <p:grpSpPr>
          <a:xfrm>
            <a:off x="457200" y="1066703"/>
            <a:ext cx="2590800" cy="4971659"/>
            <a:chOff x="457200" y="1192213"/>
            <a:chExt cx="2590800" cy="4971659"/>
          </a:xfrm>
        </p:grpSpPr>
        <p:sp>
          <p:nvSpPr>
            <p:cNvPr id="15" name="Rectangle 14">
              <a:extLst>
                <a:ext uri="{FF2B5EF4-FFF2-40B4-BE49-F238E27FC236}">
                  <a16:creationId xmlns:a16="http://schemas.microsoft.com/office/drawing/2014/main" id="{62B2BB4B-E1A8-43D5-B19D-B0EDC81D8A46}"/>
                </a:ext>
              </a:extLst>
            </p:cNvPr>
            <p:cNvSpPr/>
            <p:nvPr/>
          </p:nvSpPr>
          <p:spPr>
            <a:xfrm>
              <a:off x="457200"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CC245E0-28AF-498A-9EF8-6F304CE907A6}"/>
                </a:ext>
              </a:extLst>
            </p:cNvPr>
            <p:cNvSpPr/>
            <p:nvPr/>
          </p:nvSpPr>
          <p:spPr>
            <a:xfrm>
              <a:off x="457200"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FBC40835-47D4-4370-8AE6-B2BD0B039F02}"/>
              </a:ext>
            </a:extLst>
          </p:cNvPr>
          <p:cNvGrpSpPr/>
          <p:nvPr/>
        </p:nvGrpSpPr>
        <p:grpSpPr>
          <a:xfrm>
            <a:off x="3330679" y="1066703"/>
            <a:ext cx="2590800" cy="4971659"/>
            <a:chOff x="3330679" y="1192213"/>
            <a:chExt cx="2590800" cy="4971659"/>
          </a:xfrm>
        </p:grpSpPr>
        <p:sp>
          <p:nvSpPr>
            <p:cNvPr id="18" name="Rectangle 17">
              <a:extLst>
                <a:ext uri="{FF2B5EF4-FFF2-40B4-BE49-F238E27FC236}">
                  <a16:creationId xmlns:a16="http://schemas.microsoft.com/office/drawing/2014/main" id="{6A3DA4BF-55D3-497D-8673-BFFA126EE799}"/>
                </a:ext>
              </a:extLst>
            </p:cNvPr>
            <p:cNvSpPr/>
            <p:nvPr/>
          </p:nvSpPr>
          <p:spPr>
            <a:xfrm>
              <a:off x="3330679"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F1E9867-8E02-465A-A2CE-6CBF97084EEE}"/>
                </a:ext>
              </a:extLst>
            </p:cNvPr>
            <p:cNvSpPr/>
            <p:nvPr/>
          </p:nvSpPr>
          <p:spPr>
            <a:xfrm>
              <a:off x="3330679"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B92E5DB-0840-4208-99A2-C120F1C77D0B}"/>
              </a:ext>
            </a:extLst>
          </p:cNvPr>
          <p:cNvGrpSpPr/>
          <p:nvPr/>
        </p:nvGrpSpPr>
        <p:grpSpPr>
          <a:xfrm>
            <a:off x="6204157" y="1066703"/>
            <a:ext cx="2590800" cy="4971659"/>
            <a:chOff x="6204157" y="1192213"/>
            <a:chExt cx="2590800" cy="4971659"/>
          </a:xfrm>
        </p:grpSpPr>
        <p:sp>
          <p:nvSpPr>
            <p:cNvPr id="21" name="Rectangle 20">
              <a:extLst>
                <a:ext uri="{FF2B5EF4-FFF2-40B4-BE49-F238E27FC236}">
                  <a16:creationId xmlns:a16="http://schemas.microsoft.com/office/drawing/2014/main" id="{EC0C8CAA-6B76-45AF-B948-77C3D52A86BD}"/>
                </a:ext>
              </a:extLst>
            </p:cNvPr>
            <p:cNvSpPr/>
            <p:nvPr/>
          </p:nvSpPr>
          <p:spPr>
            <a:xfrm>
              <a:off x="6204157"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D131CA3-B8E8-4F5D-908F-26B00577500B}"/>
                </a:ext>
              </a:extLst>
            </p:cNvPr>
            <p:cNvSpPr/>
            <p:nvPr/>
          </p:nvSpPr>
          <p:spPr>
            <a:xfrm>
              <a:off x="6204157"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53E25A86-6A8C-4225-95A8-B89C80C53089}"/>
              </a:ext>
            </a:extLst>
          </p:cNvPr>
          <p:cNvGrpSpPr/>
          <p:nvPr/>
        </p:nvGrpSpPr>
        <p:grpSpPr>
          <a:xfrm>
            <a:off x="6204157" y="2300612"/>
            <a:ext cx="2542126" cy="2500036"/>
            <a:chOff x="6204157" y="2426122"/>
            <a:chExt cx="2542126" cy="2500036"/>
          </a:xfrm>
        </p:grpSpPr>
        <p:sp>
          <p:nvSpPr>
            <p:cNvPr id="24" name="Oval 23">
              <a:extLst>
                <a:ext uri="{FF2B5EF4-FFF2-40B4-BE49-F238E27FC236}">
                  <a16:creationId xmlns:a16="http://schemas.microsoft.com/office/drawing/2014/main" id="{8624D724-0AB8-4B07-BFD7-595D4FDCCEBF}"/>
                </a:ext>
              </a:extLst>
            </p:cNvPr>
            <p:cNvSpPr/>
            <p:nvPr/>
          </p:nvSpPr>
          <p:spPr>
            <a:xfrm>
              <a:off x="6204157" y="2426122"/>
              <a:ext cx="2542126" cy="250003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5715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7CAEC1D5-FF34-4B3D-ADE2-B8671F5DE0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61989" y="2777020"/>
              <a:ext cx="1720216" cy="1647147"/>
            </a:xfrm>
            <a:prstGeom prst="rect">
              <a:avLst/>
            </a:prstGeom>
            <a:effectLst>
              <a:outerShdw blurRad="63500" dist="38100" dir="3000000" algn="tl" rotWithShape="0">
                <a:prstClr val="black">
                  <a:alpha val="40000"/>
                </a:prstClr>
              </a:outerShdw>
            </a:effectLst>
          </p:spPr>
        </p:pic>
      </p:grpSp>
      <p:graphicFrame>
        <p:nvGraphicFramePr>
          <p:cNvPr id="26" name="Table 25">
            <a:extLst>
              <a:ext uri="{FF2B5EF4-FFF2-40B4-BE49-F238E27FC236}">
                <a16:creationId xmlns:a16="http://schemas.microsoft.com/office/drawing/2014/main" id="{87C7A90F-5ECC-41B2-9EE2-AB5C278D9B21}"/>
              </a:ext>
            </a:extLst>
          </p:cNvPr>
          <p:cNvGraphicFramePr>
            <a:graphicFrameLocks noGrp="1"/>
          </p:cNvGraphicFramePr>
          <p:nvPr>
            <p:extLst>
              <p:ext uri="{D42A27DB-BD31-4B8C-83A1-F6EECF244321}">
                <p14:modId xmlns:p14="http://schemas.microsoft.com/office/powerpoint/2010/main" val="593512599"/>
              </p:ext>
            </p:extLst>
          </p:nvPr>
        </p:nvGraphicFramePr>
        <p:xfrm>
          <a:off x="589490" y="1462748"/>
          <a:ext cx="5387975" cy="4288344"/>
        </p:xfrm>
        <a:graphic>
          <a:graphicData uri="http://schemas.openxmlformats.org/drawingml/2006/table">
            <a:tbl>
              <a:tblPr/>
              <a:tblGrid>
                <a:gridCol w="2183997">
                  <a:extLst>
                    <a:ext uri="{9D8B030D-6E8A-4147-A177-3AD203B41FA5}">
                      <a16:colId xmlns:a16="http://schemas.microsoft.com/office/drawing/2014/main" val="20000"/>
                    </a:ext>
                  </a:extLst>
                </a:gridCol>
                <a:gridCol w="3203978">
                  <a:extLst>
                    <a:ext uri="{9D8B030D-6E8A-4147-A177-3AD203B41FA5}">
                      <a16:colId xmlns:a16="http://schemas.microsoft.com/office/drawing/2014/main" val="20001"/>
                    </a:ext>
                  </a:extLst>
                </a:gridCol>
              </a:tblGrid>
              <a:tr h="1465690">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err="1">
                          <a:ln>
                            <a:noFill/>
                          </a:ln>
                          <a:solidFill>
                            <a:schemeClr val="bg1"/>
                          </a:solidFill>
                          <a:effectLst/>
                          <a:latin typeface="Arial" charset="0"/>
                        </a:rPr>
                        <a:t>Régime</a:t>
                      </a:r>
                      <a:r>
                        <a:rPr kumimoji="0" lang="en-CA" sz="1600" b="1" i="0" u="none" strike="noStrike" cap="none" normalizeH="0" baseline="0" dirty="0">
                          <a:ln>
                            <a:noFill/>
                          </a:ln>
                          <a:solidFill>
                            <a:schemeClr val="bg1"/>
                          </a:solidFill>
                          <a:effectLst/>
                          <a:latin typeface="Arial" charset="0"/>
                        </a:rPr>
                        <a:t> </a:t>
                      </a:r>
                      <a:r>
                        <a:rPr kumimoji="0" lang="en-CA" sz="1600" b="1" i="0" u="none" strike="noStrike" cap="none" normalizeH="0" baseline="0" dirty="0" err="1">
                          <a:ln>
                            <a:noFill/>
                          </a:ln>
                          <a:solidFill>
                            <a:schemeClr val="bg1"/>
                          </a:solidFill>
                          <a:effectLst/>
                          <a:latin typeface="Arial" charset="0"/>
                        </a:rPr>
                        <a:t>enregistré</a:t>
                      </a:r>
                      <a:r>
                        <a:rPr kumimoji="0" lang="en-CA" sz="1600" b="1" i="0" u="none" strike="noStrike" cap="none" normalizeH="0" baseline="0" dirty="0">
                          <a:ln>
                            <a:noFill/>
                          </a:ln>
                          <a:solidFill>
                            <a:schemeClr val="bg1"/>
                          </a:solidFill>
                          <a:effectLst/>
                          <a:latin typeface="Arial" charset="0"/>
                        </a:rPr>
                        <a:t> </a:t>
                      </a:r>
                      <a:r>
                        <a:rPr kumimoji="0" lang="en-CA" sz="1600" b="1" i="0" u="none" strike="noStrike" cap="none" normalizeH="0" baseline="0" dirty="0" err="1">
                          <a:ln>
                            <a:noFill/>
                          </a:ln>
                          <a:solidFill>
                            <a:schemeClr val="bg1"/>
                          </a:solidFill>
                          <a:effectLst/>
                          <a:latin typeface="Arial" charset="0"/>
                        </a:rPr>
                        <a:t>d’épargne-retraite</a:t>
                      </a:r>
                      <a:r>
                        <a:rPr kumimoji="0" lang="en-CA" sz="1600" b="1" i="0" u="none" strike="noStrike" cap="none" normalizeH="0" baseline="0" dirty="0">
                          <a:ln>
                            <a:noFill/>
                          </a:ln>
                          <a:solidFill>
                            <a:schemeClr val="bg1"/>
                          </a:solidFill>
                          <a:effectLst/>
                          <a:latin typeface="Arial" charset="0"/>
                        </a:rPr>
                        <a:t> (REER)</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lvl="0" algn="ctr" defTabSz="914400" eaLnBrk="1" hangingPunct="1">
                        <a:lnSpc>
                          <a:spcPct val="100000"/>
                        </a:lnSpc>
                        <a:spcBef>
                          <a:spcPts val="0"/>
                        </a:spcBef>
                        <a:spcAft>
                          <a:spcPts val="900"/>
                        </a:spcAft>
                        <a:buClr>
                          <a:srgbClr val="005695"/>
                        </a:buClr>
                        <a:buNone/>
                      </a:pPr>
                      <a:r>
                        <a:rPr lang="fr-FR" sz="1400" kern="0" baseline="0" dirty="0">
                          <a:solidFill>
                            <a:srgbClr val="333333"/>
                          </a:solidFill>
                          <a:latin typeface="+mn-lt"/>
                        </a:rPr>
                        <a:t>Ce régime est conçu pour générer un revenu de retraite. Votre revenu imposable annuel est réduit du montant de vos cotisations annuelles, et vos placements fructifient à l’abri de l’impôt.</a:t>
                      </a:r>
                      <a:endParaRPr lang="en-US" sz="1400" kern="0" baseline="0" dirty="0">
                        <a:solidFill>
                          <a:srgbClr val="333333"/>
                        </a:solidFill>
                        <a:latin typeface="+mn-lt"/>
                      </a:endParaRP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9525" cap="flat" cmpd="sng" algn="ctr">
                      <a:solidFill>
                        <a:srgbClr val="B2B2B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0"/>
                  </a:ext>
                </a:extLst>
              </a:tr>
              <a:tr h="1465690">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err="1">
                          <a:ln>
                            <a:noFill/>
                          </a:ln>
                          <a:solidFill>
                            <a:schemeClr val="bg1"/>
                          </a:solidFill>
                          <a:effectLst/>
                          <a:latin typeface="Arial" charset="0"/>
                        </a:rPr>
                        <a:t>Fonds</a:t>
                      </a:r>
                      <a:r>
                        <a:rPr kumimoji="0" lang="en-CA" sz="1600" b="1" i="0" u="none" strike="noStrike" cap="none" normalizeH="0" baseline="0" dirty="0">
                          <a:ln>
                            <a:noFill/>
                          </a:ln>
                          <a:solidFill>
                            <a:schemeClr val="bg1"/>
                          </a:solidFill>
                          <a:effectLst/>
                          <a:latin typeface="Arial" charset="0"/>
                        </a:rPr>
                        <a:t> </a:t>
                      </a:r>
                      <a:r>
                        <a:rPr kumimoji="0" lang="en-CA" sz="1600" b="1" i="0" u="none" strike="noStrike" cap="none" normalizeH="0" baseline="0" dirty="0" err="1">
                          <a:ln>
                            <a:noFill/>
                          </a:ln>
                          <a:solidFill>
                            <a:schemeClr val="bg1"/>
                          </a:solidFill>
                          <a:effectLst/>
                          <a:latin typeface="Arial" charset="0"/>
                        </a:rPr>
                        <a:t>enregistré</a:t>
                      </a:r>
                      <a:r>
                        <a:rPr kumimoji="0" lang="en-CA" sz="1600" b="1" i="0" u="none" strike="noStrike" cap="none" normalizeH="0" baseline="0" dirty="0">
                          <a:ln>
                            <a:noFill/>
                          </a:ln>
                          <a:solidFill>
                            <a:schemeClr val="bg1"/>
                          </a:solidFill>
                          <a:effectLst/>
                          <a:latin typeface="Arial" charset="0"/>
                        </a:rPr>
                        <a:t> de </a:t>
                      </a:r>
                      <a:r>
                        <a:rPr kumimoji="0" lang="en-CA" sz="1600" b="1" i="0" u="none" strike="noStrike" cap="none" normalizeH="0" baseline="0" dirty="0" err="1">
                          <a:ln>
                            <a:noFill/>
                          </a:ln>
                          <a:solidFill>
                            <a:schemeClr val="bg1"/>
                          </a:solidFill>
                          <a:effectLst/>
                          <a:latin typeface="Arial" charset="0"/>
                        </a:rPr>
                        <a:t>revenu</a:t>
                      </a:r>
                      <a:r>
                        <a:rPr kumimoji="0" lang="en-CA" sz="1600" b="1" i="0" u="none" strike="noStrike" cap="none" normalizeH="0" baseline="0" dirty="0">
                          <a:ln>
                            <a:noFill/>
                          </a:ln>
                          <a:solidFill>
                            <a:schemeClr val="bg1"/>
                          </a:solidFill>
                          <a:effectLst/>
                          <a:latin typeface="Arial" charset="0"/>
                        </a:rPr>
                        <a:t> de </a:t>
                      </a:r>
                      <a:r>
                        <a:rPr kumimoji="0" lang="en-CA" sz="1600" b="1" i="0" u="none" strike="noStrike" cap="none" normalizeH="0" baseline="0" dirty="0" err="1">
                          <a:ln>
                            <a:noFill/>
                          </a:ln>
                          <a:solidFill>
                            <a:schemeClr val="bg1"/>
                          </a:solidFill>
                          <a:effectLst/>
                          <a:latin typeface="Arial" charset="0"/>
                        </a:rPr>
                        <a:t>retraite</a:t>
                      </a:r>
                      <a:r>
                        <a:rPr kumimoji="0" lang="en-CA" sz="1600" b="1" i="0" u="none" strike="noStrike" cap="none" normalizeH="0" baseline="0" dirty="0">
                          <a:ln>
                            <a:noFill/>
                          </a:ln>
                          <a:solidFill>
                            <a:schemeClr val="bg1"/>
                          </a:solidFill>
                          <a:effectLst/>
                          <a:latin typeface="Arial" charset="0"/>
                        </a:rPr>
                        <a:t> (FERR)</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algn="ctr" eaLnBrk="1" hangingPunct="1">
                        <a:lnSpc>
                          <a:spcPct val="100000"/>
                        </a:lnSpc>
                        <a:spcBef>
                          <a:spcPct val="0"/>
                        </a:spcBef>
                        <a:buClrTx/>
                        <a:buSzTx/>
                        <a:buNone/>
                      </a:pPr>
                      <a:r>
                        <a:rPr lang="fr-FR" altLang="en-US" sz="1400" baseline="0" dirty="0">
                          <a:solidFill>
                            <a:srgbClr val="333333"/>
                          </a:solidFill>
                        </a:rPr>
                        <a:t>Puisque vous ne pouvez pas détenir un REER après l’âge de 71 ans, un FERR vous permet de retirer graduellement votre revenu à la retraite. Tous les retraits d’un FERR sont considérés comme un revenu personnel.</a:t>
                      </a:r>
                      <a:endParaRPr lang="en-US" altLang="en-US" sz="1400" baseline="0" dirty="0">
                        <a:solidFill>
                          <a:srgbClr val="333333"/>
                        </a:solidFill>
                      </a:endParaRP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7694">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err="1">
                          <a:ln>
                            <a:noFill/>
                          </a:ln>
                          <a:solidFill>
                            <a:schemeClr val="bg1"/>
                          </a:solidFill>
                          <a:effectLst/>
                          <a:latin typeface="Arial" charset="0"/>
                        </a:rPr>
                        <a:t>Compte</a:t>
                      </a:r>
                      <a:r>
                        <a:rPr kumimoji="0" lang="en-CA" sz="1600" b="1" i="0" u="none" strike="noStrike" cap="none" normalizeH="0" baseline="0" dirty="0">
                          <a:ln>
                            <a:noFill/>
                          </a:ln>
                          <a:solidFill>
                            <a:schemeClr val="bg1"/>
                          </a:solidFill>
                          <a:effectLst/>
                          <a:latin typeface="Arial" charset="0"/>
                        </a:rPr>
                        <a:t> </a:t>
                      </a:r>
                      <a:r>
                        <a:rPr kumimoji="0" lang="en-CA" sz="1600" b="1" i="0" u="none" strike="noStrike" cap="none" normalizeH="0" baseline="0" dirty="0" err="1">
                          <a:ln>
                            <a:noFill/>
                          </a:ln>
                          <a:solidFill>
                            <a:schemeClr val="bg1"/>
                          </a:solidFill>
                          <a:effectLst/>
                          <a:latin typeface="Arial" charset="0"/>
                        </a:rPr>
                        <a:t>d’épargne</a:t>
                      </a:r>
                      <a:r>
                        <a:rPr kumimoji="0" lang="en-CA" sz="1600" b="1" i="0" u="none" strike="noStrike" cap="none" normalizeH="0" baseline="0" dirty="0">
                          <a:ln>
                            <a:noFill/>
                          </a:ln>
                          <a:solidFill>
                            <a:schemeClr val="bg1"/>
                          </a:solidFill>
                          <a:effectLst/>
                          <a:latin typeface="Arial" charset="0"/>
                        </a:rPr>
                        <a:t> </a:t>
                      </a:r>
                      <a:r>
                        <a:rPr kumimoji="0" lang="en-CA" sz="1600" b="1" i="0" u="none" strike="noStrike" cap="none" normalizeH="0" baseline="0" dirty="0" err="1">
                          <a:ln>
                            <a:noFill/>
                          </a:ln>
                          <a:solidFill>
                            <a:schemeClr val="bg1"/>
                          </a:solidFill>
                          <a:effectLst/>
                          <a:latin typeface="Arial" charset="0"/>
                        </a:rPr>
                        <a:t>libre</a:t>
                      </a:r>
                      <a:r>
                        <a:rPr kumimoji="0" lang="en-CA" sz="1600" b="1" i="0" u="none" strike="noStrike" cap="none" normalizeH="0" baseline="0" dirty="0">
                          <a:ln>
                            <a:noFill/>
                          </a:ln>
                          <a:solidFill>
                            <a:schemeClr val="bg1"/>
                          </a:solidFill>
                          <a:effectLst/>
                          <a:latin typeface="Arial" charset="0"/>
                        </a:rPr>
                        <a:t> </a:t>
                      </a:r>
                      <a:r>
                        <a:rPr kumimoji="0" lang="en-CA" sz="1600" b="1" i="0" u="none" strike="noStrike" cap="none" normalizeH="0" baseline="0" dirty="0" err="1">
                          <a:ln>
                            <a:noFill/>
                          </a:ln>
                          <a:solidFill>
                            <a:schemeClr val="bg1"/>
                          </a:solidFill>
                          <a:effectLst/>
                          <a:latin typeface="Arial" charset="0"/>
                        </a:rPr>
                        <a:t>d’impôt</a:t>
                      </a:r>
                      <a:r>
                        <a:rPr kumimoji="0" lang="en-CA" sz="1600" b="1" i="0" u="none" strike="noStrike" cap="none" normalizeH="0" baseline="0" dirty="0">
                          <a:ln>
                            <a:noFill/>
                          </a:ln>
                          <a:solidFill>
                            <a:schemeClr val="bg1"/>
                          </a:solidFill>
                          <a:effectLst/>
                          <a:latin typeface="Arial" charset="0"/>
                        </a:rPr>
                        <a:t> </a:t>
                      </a:r>
                      <a:br>
                        <a:rPr kumimoji="0" lang="en-CA" sz="1600" b="1" i="0" u="none" strike="noStrike" cap="none" normalizeH="0" baseline="0" dirty="0">
                          <a:ln>
                            <a:noFill/>
                          </a:ln>
                          <a:solidFill>
                            <a:schemeClr val="bg1"/>
                          </a:solidFill>
                          <a:effectLst/>
                          <a:latin typeface="Arial" charset="0"/>
                        </a:rPr>
                      </a:br>
                      <a:r>
                        <a:rPr kumimoji="0" lang="en-CA" sz="1600" b="1" i="0" u="none" strike="noStrike" cap="none" normalizeH="0" baseline="0" dirty="0">
                          <a:ln>
                            <a:noFill/>
                          </a:ln>
                          <a:solidFill>
                            <a:schemeClr val="bg1"/>
                          </a:solidFill>
                          <a:effectLst/>
                          <a:latin typeface="Arial" charset="0"/>
                        </a:rPr>
                        <a:t>(CELI)</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chemeClr val="accent2"/>
                    </a:solidFill>
                  </a:tcPr>
                </a:tc>
                <a:tc>
                  <a:txBody>
                    <a:bodyPr/>
                    <a:lstStyle/>
                    <a:p>
                      <a:pPr algn="ctr" eaLnBrk="1" hangingPunct="1">
                        <a:lnSpc>
                          <a:spcPct val="100000"/>
                        </a:lnSpc>
                        <a:spcBef>
                          <a:spcPct val="0"/>
                        </a:spcBef>
                        <a:buClrTx/>
                        <a:buSzTx/>
                        <a:buNone/>
                      </a:pPr>
                      <a:r>
                        <a:rPr lang="fr-FR" altLang="en-US" sz="1400" baseline="0" dirty="0">
                          <a:solidFill>
                            <a:srgbClr val="333333"/>
                          </a:solidFill>
                        </a:rPr>
                        <a:t>Un particulier peut verser des cotisations allant jusqu’à 6000 $ annuellement. Les placements fructifient à l’abri de l’impôt et ne sont pas imposables au moment du retrait.</a:t>
                      </a:r>
                      <a:endParaRPr lang="en-US" altLang="en-US" sz="1400" baseline="0" dirty="0">
                        <a:solidFill>
                          <a:srgbClr val="333333"/>
                        </a:solidFill>
                      </a:endParaRP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76739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nodeType="withEffect">
                                  <p:stCondLst>
                                    <p:cond delay="50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100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31" presetClass="entr" presetSubtype="0" fill="hold" nodeType="withEffect">
                                  <p:stCondLst>
                                    <p:cond delay="500"/>
                                  </p:stCondLst>
                                  <p:childTnLst>
                                    <p:set>
                                      <p:cBhvr>
                                        <p:cTn id="18" dur="1" fill="hold">
                                          <p:stCondLst>
                                            <p:cond delay="0"/>
                                          </p:stCondLst>
                                        </p:cTn>
                                        <p:tgtEl>
                                          <p:spTgt spid="23"/>
                                        </p:tgtEl>
                                        <p:attrNameLst>
                                          <p:attrName>style.visibility</p:attrName>
                                        </p:attrNameLst>
                                      </p:cBhvr>
                                      <p:to>
                                        <p:strVal val="visible"/>
                                      </p:to>
                                    </p:set>
                                    <p:anim calcmode="lin" valueType="num">
                                      <p:cBhvr>
                                        <p:cTn id="19" dur="1000" fill="hold"/>
                                        <p:tgtEl>
                                          <p:spTgt spid="23"/>
                                        </p:tgtEl>
                                        <p:attrNameLst>
                                          <p:attrName>ppt_w</p:attrName>
                                        </p:attrNameLst>
                                      </p:cBhvr>
                                      <p:tavLst>
                                        <p:tav tm="0">
                                          <p:val>
                                            <p:fltVal val="0"/>
                                          </p:val>
                                        </p:tav>
                                        <p:tav tm="100000">
                                          <p:val>
                                            <p:strVal val="#ppt_w"/>
                                          </p:val>
                                        </p:tav>
                                      </p:tavLst>
                                    </p:anim>
                                    <p:anim calcmode="lin" valueType="num">
                                      <p:cBhvr>
                                        <p:cTn id="20" dur="1000" fill="hold"/>
                                        <p:tgtEl>
                                          <p:spTgt spid="23"/>
                                        </p:tgtEl>
                                        <p:attrNameLst>
                                          <p:attrName>ppt_h</p:attrName>
                                        </p:attrNameLst>
                                      </p:cBhvr>
                                      <p:tavLst>
                                        <p:tav tm="0">
                                          <p:val>
                                            <p:fltVal val="0"/>
                                          </p:val>
                                        </p:tav>
                                        <p:tav tm="100000">
                                          <p:val>
                                            <p:strVal val="#ppt_h"/>
                                          </p:val>
                                        </p:tav>
                                      </p:tavLst>
                                    </p:anim>
                                    <p:anim calcmode="lin" valueType="num">
                                      <p:cBhvr>
                                        <p:cTn id="21" dur="1000" fill="hold"/>
                                        <p:tgtEl>
                                          <p:spTgt spid="23"/>
                                        </p:tgtEl>
                                        <p:attrNameLst>
                                          <p:attrName>style.rotation</p:attrName>
                                        </p:attrNameLst>
                                      </p:cBhvr>
                                      <p:tavLst>
                                        <p:tav tm="0">
                                          <p:val>
                                            <p:fltVal val="90"/>
                                          </p:val>
                                        </p:tav>
                                        <p:tav tm="100000">
                                          <p:val>
                                            <p:fltVal val="0"/>
                                          </p:val>
                                        </p:tav>
                                      </p:tavLst>
                                    </p:anim>
                                    <p:animEffect transition="in" filter="fade">
                                      <p:cBhvr>
                                        <p:cTn id="2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B464-668F-4AAF-BAD2-0FD8BE5DF63C}"/>
              </a:ext>
            </a:extLst>
          </p:cNvPr>
          <p:cNvSpPr>
            <a:spLocks noGrp="1"/>
          </p:cNvSpPr>
          <p:nvPr>
            <p:ph type="title"/>
          </p:nvPr>
        </p:nvSpPr>
        <p:spPr/>
        <p:txBody>
          <a:bodyPr/>
          <a:lstStyle/>
          <a:p>
            <a:r>
              <a:rPr lang="fr-FR" dirty="0"/>
              <a:t>Suivi du rendement de votre fonds</a:t>
            </a:r>
            <a:endParaRPr lang="en-CA" dirty="0"/>
          </a:p>
        </p:txBody>
      </p:sp>
      <p:sp>
        <p:nvSpPr>
          <p:cNvPr id="3" name="Content Placeholder 2">
            <a:extLst>
              <a:ext uri="{FF2B5EF4-FFF2-40B4-BE49-F238E27FC236}">
                <a16:creationId xmlns:a16="http://schemas.microsoft.com/office/drawing/2014/main" id="{28711241-2FB2-470F-AE44-48ADF282DA92}"/>
              </a:ext>
            </a:extLst>
          </p:cNvPr>
          <p:cNvSpPr>
            <a:spLocks noGrp="1"/>
          </p:cNvSpPr>
          <p:nvPr>
            <p:ph sz="quarter" idx="10"/>
          </p:nvPr>
        </p:nvSpPr>
        <p:spPr>
          <a:xfrm>
            <a:off x="713527" y="1109791"/>
            <a:ext cx="8051800" cy="1525828"/>
          </a:xfrm>
        </p:spPr>
        <p:txBody>
          <a:bodyPr/>
          <a:lstStyle/>
          <a:p>
            <a:r>
              <a:rPr lang="fr-FR" sz="1600" dirty="0">
                <a:solidFill>
                  <a:srgbClr val="333333"/>
                </a:solidFill>
              </a:rPr>
              <a:t>Vous pouvez suivre votre fonds par l’entremise de votre compte de placement en ligne ou du site Web de la société de fonds communs.</a:t>
            </a:r>
          </a:p>
          <a:p>
            <a:r>
              <a:rPr lang="fr-FR" sz="1600" dirty="0">
                <a:solidFill>
                  <a:srgbClr val="333333"/>
                </a:solidFill>
              </a:rPr>
              <a:t>Dynamique fournit automatiquement des relevés et des mises à jour périodiques à ses clients.</a:t>
            </a:r>
          </a:p>
          <a:p>
            <a:endParaRPr lang="en-CA" dirty="0"/>
          </a:p>
        </p:txBody>
      </p:sp>
      <p:graphicFrame>
        <p:nvGraphicFramePr>
          <p:cNvPr id="4" name="Table 3">
            <a:extLst>
              <a:ext uri="{FF2B5EF4-FFF2-40B4-BE49-F238E27FC236}">
                <a16:creationId xmlns:a16="http://schemas.microsoft.com/office/drawing/2014/main" id="{B64DDC3F-6F2F-425D-AE38-7053D7E7094F}"/>
              </a:ext>
            </a:extLst>
          </p:cNvPr>
          <p:cNvGraphicFramePr>
            <a:graphicFrameLocks noGrp="1"/>
          </p:cNvGraphicFramePr>
          <p:nvPr>
            <p:extLst>
              <p:ext uri="{D42A27DB-BD31-4B8C-83A1-F6EECF244321}">
                <p14:modId xmlns:p14="http://schemas.microsoft.com/office/powerpoint/2010/main" val="1631610834"/>
              </p:ext>
            </p:extLst>
          </p:nvPr>
        </p:nvGraphicFramePr>
        <p:xfrm>
          <a:off x="505358" y="2284267"/>
          <a:ext cx="8130444" cy="1643270"/>
        </p:xfrm>
        <a:graphic>
          <a:graphicData uri="http://schemas.openxmlformats.org/drawingml/2006/table">
            <a:tbl>
              <a:tblPr firstRow="1" bandRow="1">
                <a:tableStyleId>{5C22544A-7EE6-4342-B048-85BDC9FD1C3A}</a:tableStyleId>
              </a:tblPr>
              <a:tblGrid>
                <a:gridCol w="1323364">
                  <a:extLst>
                    <a:ext uri="{9D8B030D-6E8A-4147-A177-3AD203B41FA5}">
                      <a16:colId xmlns:a16="http://schemas.microsoft.com/office/drawing/2014/main" val="20000"/>
                    </a:ext>
                  </a:extLst>
                </a:gridCol>
                <a:gridCol w="805343">
                  <a:extLst>
                    <a:ext uri="{9D8B030D-6E8A-4147-A177-3AD203B41FA5}">
                      <a16:colId xmlns:a16="http://schemas.microsoft.com/office/drawing/2014/main" val="20001"/>
                    </a:ext>
                  </a:extLst>
                </a:gridCol>
                <a:gridCol w="746620">
                  <a:extLst>
                    <a:ext uri="{9D8B030D-6E8A-4147-A177-3AD203B41FA5}">
                      <a16:colId xmlns:a16="http://schemas.microsoft.com/office/drawing/2014/main" val="20002"/>
                    </a:ext>
                  </a:extLst>
                </a:gridCol>
                <a:gridCol w="973123">
                  <a:extLst>
                    <a:ext uri="{9D8B030D-6E8A-4147-A177-3AD203B41FA5}">
                      <a16:colId xmlns:a16="http://schemas.microsoft.com/office/drawing/2014/main" val="20003"/>
                    </a:ext>
                  </a:extLst>
                </a:gridCol>
                <a:gridCol w="830510">
                  <a:extLst>
                    <a:ext uri="{9D8B030D-6E8A-4147-A177-3AD203B41FA5}">
                      <a16:colId xmlns:a16="http://schemas.microsoft.com/office/drawing/2014/main" val="20004"/>
                    </a:ext>
                  </a:extLst>
                </a:gridCol>
                <a:gridCol w="838899">
                  <a:extLst>
                    <a:ext uri="{9D8B030D-6E8A-4147-A177-3AD203B41FA5}">
                      <a16:colId xmlns:a16="http://schemas.microsoft.com/office/drawing/2014/main" val="20005"/>
                    </a:ext>
                  </a:extLst>
                </a:gridCol>
                <a:gridCol w="729843">
                  <a:extLst>
                    <a:ext uri="{9D8B030D-6E8A-4147-A177-3AD203B41FA5}">
                      <a16:colId xmlns:a16="http://schemas.microsoft.com/office/drawing/2014/main" val="20006"/>
                    </a:ext>
                  </a:extLst>
                </a:gridCol>
                <a:gridCol w="738231">
                  <a:extLst>
                    <a:ext uri="{9D8B030D-6E8A-4147-A177-3AD203B41FA5}">
                      <a16:colId xmlns:a16="http://schemas.microsoft.com/office/drawing/2014/main" val="20007"/>
                    </a:ext>
                  </a:extLst>
                </a:gridCol>
                <a:gridCol w="1144511">
                  <a:extLst>
                    <a:ext uri="{9D8B030D-6E8A-4147-A177-3AD203B41FA5}">
                      <a16:colId xmlns:a16="http://schemas.microsoft.com/office/drawing/2014/main" val="20008"/>
                    </a:ext>
                  </a:extLst>
                </a:gridCol>
              </a:tblGrid>
              <a:tr h="644792">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Nom du fonds</a:t>
                      </a:r>
                    </a:p>
                  </a:txBody>
                  <a:tcPr anchor="ctr">
                    <a:lnL w="12700" cmpd="sng">
                      <a:noFill/>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Prix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Var. </a:t>
                      </a:r>
                      <a:r>
                        <a:rPr kumimoji="0" lang="fr-CA" sz="1400" b="1" i="0" u="none" strike="noStrike" cap="none" normalizeH="0" baseline="0" noProof="0" dirty="0" err="1">
                          <a:ln>
                            <a:noFill/>
                          </a:ln>
                          <a:solidFill>
                            <a:schemeClr val="bg1"/>
                          </a:solidFill>
                          <a:effectLst/>
                          <a:latin typeface="Arial" charset="0"/>
                        </a:rPr>
                        <a:t>quot</a:t>
                      </a:r>
                      <a:r>
                        <a:rPr kumimoji="0" lang="fr-CA" sz="1400" b="1" i="0" u="none" strike="noStrike" cap="none" normalizeH="0" baseline="0" noProof="0" dirty="0">
                          <a:ln>
                            <a:noFill/>
                          </a:ln>
                          <a:solidFill>
                            <a:schemeClr val="bg1"/>
                          </a:solidFill>
                          <a:effectLst/>
                          <a:latin typeface="Arial" charset="0"/>
                        </a:rPr>
                        <a:t>.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30 jours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3 mois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6 mois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1 an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3 ans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Création (mm/</a:t>
                      </a:r>
                      <a:r>
                        <a:rPr kumimoji="0" lang="fr-CA" sz="1400" b="1" i="0" u="none" strike="noStrike" cap="none" normalizeH="0" baseline="0" noProof="0" dirty="0" err="1">
                          <a:ln>
                            <a:noFill/>
                          </a:ln>
                          <a:solidFill>
                            <a:schemeClr val="bg1"/>
                          </a:solidFill>
                          <a:effectLst/>
                          <a:latin typeface="Arial" charset="0"/>
                        </a:rPr>
                        <a:t>aa</a:t>
                      </a:r>
                      <a:r>
                        <a:rPr kumimoji="0" lang="fr-CA" sz="1400" b="1" i="0" u="none" strike="noStrike" cap="none" normalizeH="0" baseline="0" noProof="0" dirty="0">
                          <a:ln>
                            <a:noFill/>
                          </a:ln>
                          <a:solidFill>
                            <a:schemeClr val="bg1"/>
                          </a:solidFill>
                          <a:effectLst/>
                          <a:latin typeface="Arial" charset="0"/>
                        </a:rPr>
                        <a:t>)</a:t>
                      </a:r>
                    </a:p>
                  </a:txBody>
                  <a:tcPr anchor="ctr">
                    <a:lnL w="63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487879">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Fonds ABC Dynamique</a:t>
                      </a:r>
                    </a:p>
                  </a:txBody>
                  <a:tcPr anchor="ctr">
                    <a:lnL w="12700" cmpd="sng">
                      <a:noFill/>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36,490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0,0220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4,1</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2,1</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1,9</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12,9</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0,7</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11,5 (10/85)</a:t>
                      </a:r>
                    </a:p>
                  </a:txBody>
                  <a:tcPr anchor="ctr">
                    <a:lnL w="6350" cap="flat" cmpd="sng" algn="ctr">
                      <a:solidFill>
                        <a:schemeClr val="accent2"/>
                      </a:solidFill>
                      <a:prstDash val="solid"/>
                      <a:round/>
                      <a:headEnd type="none" w="med" len="med"/>
                      <a:tailEnd type="none" w="med" len="med"/>
                    </a:lnL>
                    <a:lnR w="12700" cmpd="sng">
                      <a:noFill/>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extLst>
                  <a:ext uri="{0D108BD9-81ED-4DB2-BD59-A6C34878D82A}">
                    <a16:rowId xmlns:a16="http://schemas.microsoft.com/office/drawing/2014/main" val="10001"/>
                  </a:ext>
                </a:extLst>
              </a:tr>
              <a:tr h="487879">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Fonds XYZ Dynamique</a:t>
                      </a:r>
                    </a:p>
                  </a:txBody>
                  <a:tcPr anchor="ctr">
                    <a:lnL w="12700" cmpd="sng">
                      <a:noFill/>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24,040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0,000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6,6</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4,1</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8,3</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25,7</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8,9</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18,2 (09/98)</a:t>
                      </a:r>
                    </a:p>
                  </a:txBody>
                  <a:tcPr anchor="ctr">
                    <a:lnL w="6350" cap="flat" cmpd="sng" algn="ctr">
                      <a:solidFill>
                        <a:schemeClr val="accent2"/>
                      </a:solidFill>
                      <a:prstDash val="solid"/>
                      <a:round/>
                      <a:headEnd type="none" w="med" len="med"/>
                      <a:tailEnd type="none" w="med" len="med"/>
                    </a:lnL>
                    <a:lnR w="12700" cmpd="sng">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2F918F05-5DD7-4CBE-AE70-CC3253859759}"/>
              </a:ext>
            </a:extLst>
          </p:cNvPr>
          <p:cNvGraphicFramePr>
            <a:graphicFrameLocks noGrp="1"/>
          </p:cNvGraphicFramePr>
          <p:nvPr>
            <p:extLst>
              <p:ext uri="{D42A27DB-BD31-4B8C-83A1-F6EECF244321}">
                <p14:modId xmlns:p14="http://schemas.microsoft.com/office/powerpoint/2010/main" val="3053083649"/>
              </p:ext>
            </p:extLst>
          </p:nvPr>
        </p:nvGraphicFramePr>
        <p:xfrm>
          <a:off x="531798" y="4002075"/>
          <a:ext cx="8094498" cy="2002536"/>
        </p:xfrm>
        <a:graphic>
          <a:graphicData uri="http://schemas.openxmlformats.org/drawingml/2006/table">
            <a:tbl>
              <a:tblPr firstRow="1" bandRow="1">
                <a:tableStyleId>{5C22544A-7EE6-4342-B048-85BDC9FD1C3A}</a:tableStyleId>
              </a:tblPr>
              <a:tblGrid>
                <a:gridCol w="2038525">
                  <a:extLst>
                    <a:ext uri="{9D8B030D-6E8A-4147-A177-3AD203B41FA5}">
                      <a16:colId xmlns:a16="http://schemas.microsoft.com/office/drawing/2014/main" val="20000"/>
                    </a:ext>
                  </a:extLst>
                </a:gridCol>
                <a:gridCol w="1632026">
                  <a:extLst>
                    <a:ext uri="{9D8B030D-6E8A-4147-A177-3AD203B41FA5}">
                      <a16:colId xmlns:a16="http://schemas.microsoft.com/office/drawing/2014/main" val="20001"/>
                    </a:ext>
                  </a:extLst>
                </a:gridCol>
                <a:gridCol w="836579">
                  <a:extLst>
                    <a:ext uri="{9D8B030D-6E8A-4147-A177-3AD203B41FA5}">
                      <a16:colId xmlns:a16="http://schemas.microsoft.com/office/drawing/2014/main" val="20002"/>
                    </a:ext>
                  </a:extLst>
                </a:gridCol>
                <a:gridCol w="933855">
                  <a:extLst>
                    <a:ext uri="{9D8B030D-6E8A-4147-A177-3AD203B41FA5}">
                      <a16:colId xmlns:a16="http://schemas.microsoft.com/office/drawing/2014/main" val="20003"/>
                    </a:ext>
                  </a:extLst>
                </a:gridCol>
                <a:gridCol w="901092">
                  <a:extLst>
                    <a:ext uri="{9D8B030D-6E8A-4147-A177-3AD203B41FA5}">
                      <a16:colId xmlns:a16="http://schemas.microsoft.com/office/drawing/2014/main" val="20004"/>
                    </a:ext>
                  </a:extLst>
                </a:gridCol>
                <a:gridCol w="1157681">
                  <a:extLst>
                    <a:ext uri="{9D8B030D-6E8A-4147-A177-3AD203B41FA5}">
                      <a16:colId xmlns:a16="http://schemas.microsoft.com/office/drawing/2014/main" val="20005"/>
                    </a:ext>
                  </a:extLst>
                </a:gridCol>
                <a:gridCol w="594740">
                  <a:extLst>
                    <a:ext uri="{9D8B030D-6E8A-4147-A177-3AD203B41FA5}">
                      <a16:colId xmlns:a16="http://schemas.microsoft.com/office/drawing/2014/main" val="20006"/>
                    </a:ext>
                  </a:extLst>
                </a:gridCol>
              </a:tblGrid>
              <a:tr h="644792">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Nom du fonds</a:t>
                      </a:r>
                    </a:p>
                  </a:txBody>
                  <a:tcPr anchor="ctr">
                    <a:lnL w="12700" cmpd="sng">
                      <a:noFill/>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Catégorie d’actif</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Actif (M$)</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RFG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Frais d’</a:t>
                      </a:r>
                      <a:r>
                        <a:rPr kumimoji="0" lang="fr-CA" sz="1400" b="1" i="0" u="none" strike="noStrike" cap="none" normalizeH="0" baseline="0" noProof="0" dirty="0" err="1">
                          <a:ln>
                            <a:noFill/>
                          </a:ln>
                          <a:solidFill>
                            <a:schemeClr val="bg1"/>
                          </a:solidFill>
                          <a:effectLst/>
                          <a:latin typeface="Arial" charset="0"/>
                        </a:rPr>
                        <a:t>acqui-sition</a:t>
                      </a:r>
                      <a:endParaRPr kumimoji="0" lang="fr-CA" sz="1400" b="1" i="0" u="none" strike="noStrike" cap="none" normalizeH="0" baseline="0" noProof="0" dirty="0">
                        <a:ln>
                          <a:noFill/>
                        </a:ln>
                        <a:solidFill>
                          <a:schemeClr val="bg1"/>
                        </a:solidFill>
                        <a:effectLst/>
                        <a:latin typeface="Arial"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Placement minimum</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1" i="0" u="none" strike="noStrike" cap="none" normalizeH="0" baseline="0" noProof="0" dirty="0">
                          <a:ln>
                            <a:noFill/>
                          </a:ln>
                          <a:solidFill>
                            <a:schemeClr val="bg1"/>
                          </a:solidFill>
                          <a:effectLst/>
                          <a:latin typeface="Arial" charset="0"/>
                        </a:rPr>
                        <a:t>RER</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487879">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Fonds ABC Dynamique</a:t>
                      </a:r>
                    </a:p>
                  </a:txBody>
                  <a:tcPr anchor="ctr">
                    <a:lnL w="12700" cmpd="sng">
                      <a:noFill/>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Actions en majorités canadiennes</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1731,5</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2,4</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FR</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500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Oui</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extLst>
                  <a:ext uri="{0D108BD9-81ED-4DB2-BD59-A6C34878D82A}">
                    <a16:rowId xmlns:a16="http://schemas.microsoft.com/office/drawing/2014/main" val="10001"/>
                  </a:ext>
                </a:extLst>
              </a:tr>
              <a:tr h="487879">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Fonds XYZ Dynamique</a:t>
                      </a:r>
                    </a:p>
                  </a:txBody>
                  <a:tcPr anchor="ctr">
                    <a:lnL w="12700" cmpd="sng">
                      <a:noFill/>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Actions de ressources naturelles</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638,3</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2,7</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FR</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500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Oui</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8548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5519E-A527-424D-A7DB-0CB38FBFEA5D}"/>
              </a:ext>
            </a:extLst>
          </p:cNvPr>
          <p:cNvSpPr>
            <a:spLocks noGrp="1"/>
          </p:cNvSpPr>
          <p:nvPr>
            <p:ph type="title"/>
          </p:nvPr>
        </p:nvSpPr>
        <p:spPr/>
        <p:txBody>
          <a:bodyPr/>
          <a:lstStyle/>
          <a:p>
            <a:r>
              <a:rPr lang="en-CA" dirty="0" err="1"/>
              <a:t>Répartition</a:t>
            </a:r>
            <a:r>
              <a:rPr lang="en-CA" dirty="0"/>
              <a:t> de </a:t>
            </a:r>
            <a:r>
              <a:rPr lang="en-CA" dirty="0" err="1"/>
              <a:t>l’actif</a:t>
            </a:r>
            <a:endParaRPr lang="en-CA" dirty="0"/>
          </a:p>
        </p:txBody>
      </p:sp>
      <p:sp>
        <p:nvSpPr>
          <p:cNvPr id="3" name="Content Placeholder 2">
            <a:extLst>
              <a:ext uri="{FF2B5EF4-FFF2-40B4-BE49-F238E27FC236}">
                <a16:creationId xmlns:a16="http://schemas.microsoft.com/office/drawing/2014/main" id="{CC80F299-A7C8-4C00-AF74-CC03EA89BD2F}"/>
              </a:ext>
            </a:extLst>
          </p:cNvPr>
          <p:cNvSpPr>
            <a:spLocks noGrp="1"/>
          </p:cNvSpPr>
          <p:nvPr>
            <p:ph sz="quarter" idx="10"/>
          </p:nvPr>
        </p:nvSpPr>
        <p:spPr/>
        <p:txBody>
          <a:bodyPr/>
          <a:lstStyle/>
          <a:p>
            <a:r>
              <a:rPr lang="fr-FR" dirty="0">
                <a:solidFill>
                  <a:srgbClr val="333333"/>
                </a:solidFill>
              </a:rPr>
              <a:t>Il s’agit du processus en vertu duquel les sommes à investir sont affectées aux trois principales catégories :</a:t>
            </a:r>
          </a:p>
          <a:p>
            <a:pPr lvl="1"/>
            <a:r>
              <a:rPr lang="fr-FR" dirty="0">
                <a:solidFill>
                  <a:srgbClr val="333333"/>
                </a:solidFill>
              </a:rPr>
              <a:t>actions;</a:t>
            </a:r>
          </a:p>
          <a:p>
            <a:pPr lvl="1"/>
            <a:r>
              <a:rPr lang="fr-FR" dirty="0">
                <a:solidFill>
                  <a:srgbClr val="333333"/>
                </a:solidFill>
              </a:rPr>
              <a:t>obligations;</a:t>
            </a:r>
          </a:p>
          <a:p>
            <a:pPr lvl="1"/>
            <a:r>
              <a:rPr lang="fr-FR" dirty="0">
                <a:solidFill>
                  <a:srgbClr val="333333"/>
                </a:solidFill>
              </a:rPr>
              <a:t>liquidités.</a:t>
            </a:r>
          </a:p>
          <a:p>
            <a:r>
              <a:rPr lang="fr-FR" dirty="0">
                <a:solidFill>
                  <a:srgbClr val="333333"/>
                </a:solidFill>
              </a:rPr>
              <a:t>Les chercheurs universitaires ont déterminé que la répartition de l’actif explique jusqu’à 80 à 90 % de la variation des rendements des portefeuilles.</a:t>
            </a:r>
          </a:p>
          <a:p>
            <a:endParaRPr lang="fr-FR" dirty="0"/>
          </a:p>
          <a:p>
            <a:endParaRPr lang="fr-FR" dirty="0"/>
          </a:p>
          <a:p>
            <a:endParaRPr lang="en-CA" dirty="0"/>
          </a:p>
        </p:txBody>
      </p:sp>
      <p:graphicFrame>
        <p:nvGraphicFramePr>
          <p:cNvPr id="5" name="Graphique 2">
            <a:extLst>
              <a:ext uri="{FF2B5EF4-FFF2-40B4-BE49-F238E27FC236}">
                <a16:creationId xmlns:a16="http://schemas.microsoft.com/office/drawing/2014/main" id="{1EB98FF7-AF3C-40BB-8C34-DF54AF3E75FD}"/>
              </a:ext>
            </a:extLst>
          </p:cNvPr>
          <p:cNvGraphicFramePr/>
          <p:nvPr>
            <p:extLst>
              <p:ext uri="{D42A27DB-BD31-4B8C-83A1-F6EECF244321}">
                <p14:modId xmlns:p14="http://schemas.microsoft.com/office/powerpoint/2010/main" val="1706505113"/>
              </p:ext>
            </p:extLst>
          </p:nvPr>
        </p:nvGraphicFramePr>
        <p:xfrm>
          <a:off x="2281422" y="4267202"/>
          <a:ext cx="3958013" cy="2596110"/>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3">
            <a:extLst>
              <a:ext uri="{FF2B5EF4-FFF2-40B4-BE49-F238E27FC236}">
                <a16:creationId xmlns:a16="http://schemas.microsoft.com/office/drawing/2014/main" id="{11718114-97C6-4F31-B343-41ADD986D018}"/>
              </a:ext>
            </a:extLst>
          </p:cNvPr>
          <p:cNvSpPr txBox="1"/>
          <p:nvPr/>
        </p:nvSpPr>
        <p:spPr>
          <a:xfrm>
            <a:off x="3309405" y="4734260"/>
            <a:ext cx="924128" cy="830997"/>
          </a:xfrm>
          <a:prstGeom prst="rect">
            <a:avLst/>
          </a:prstGeom>
          <a:noFill/>
        </p:spPr>
        <p:txBody>
          <a:bodyPr wrap="square" rtlCol="0">
            <a:spAutoFit/>
          </a:bodyPr>
          <a:lstStyle/>
          <a:p>
            <a:pPr algn="ctr"/>
            <a:r>
              <a:rPr lang="fr-CA" sz="2400" b="1" dirty="0"/>
              <a:t>Titres à revenu fixe</a:t>
            </a:r>
            <a:endParaRPr lang="en-CA" sz="2400" b="1" dirty="0"/>
          </a:p>
        </p:txBody>
      </p:sp>
      <p:sp>
        <p:nvSpPr>
          <p:cNvPr id="7" name="ZoneTexte 7">
            <a:extLst>
              <a:ext uri="{FF2B5EF4-FFF2-40B4-BE49-F238E27FC236}">
                <a16:creationId xmlns:a16="http://schemas.microsoft.com/office/drawing/2014/main" id="{6A4457C7-2107-4715-BAB1-A4A83F3891D6}"/>
              </a:ext>
            </a:extLst>
          </p:cNvPr>
          <p:cNvSpPr txBox="1"/>
          <p:nvPr/>
        </p:nvSpPr>
        <p:spPr>
          <a:xfrm>
            <a:off x="4283412" y="5047234"/>
            <a:ext cx="1044102" cy="338554"/>
          </a:xfrm>
          <a:prstGeom prst="rect">
            <a:avLst/>
          </a:prstGeom>
          <a:noFill/>
        </p:spPr>
        <p:txBody>
          <a:bodyPr wrap="square" rtlCol="0">
            <a:spAutoFit/>
          </a:bodyPr>
          <a:lstStyle/>
          <a:p>
            <a:pPr algn="ctr"/>
            <a:r>
              <a:rPr lang="fr-CA" sz="2400" b="1" dirty="0"/>
              <a:t>Actions</a:t>
            </a:r>
            <a:endParaRPr lang="en-CA" sz="2400" b="1" dirty="0"/>
          </a:p>
        </p:txBody>
      </p:sp>
      <p:sp>
        <p:nvSpPr>
          <p:cNvPr id="8" name="ZoneTexte 8">
            <a:extLst>
              <a:ext uri="{FF2B5EF4-FFF2-40B4-BE49-F238E27FC236}">
                <a16:creationId xmlns:a16="http://schemas.microsoft.com/office/drawing/2014/main" id="{B99036C1-7B53-46D9-9E87-E4D3F9D6C681}"/>
              </a:ext>
            </a:extLst>
          </p:cNvPr>
          <p:cNvSpPr txBox="1"/>
          <p:nvPr/>
        </p:nvSpPr>
        <p:spPr>
          <a:xfrm>
            <a:off x="3669092" y="5928902"/>
            <a:ext cx="1282429" cy="338554"/>
          </a:xfrm>
          <a:prstGeom prst="rect">
            <a:avLst/>
          </a:prstGeom>
          <a:noFill/>
        </p:spPr>
        <p:txBody>
          <a:bodyPr wrap="square" rtlCol="0">
            <a:spAutoFit/>
          </a:bodyPr>
          <a:lstStyle/>
          <a:p>
            <a:pPr algn="ctr"/>
            <a:r>
              <a:rPr lang="fr-CA" sz="2400" b="1" dirty="0"/>
              <a:t>Liquidités</a:t>
            </a:r>
            <a:endParaRPr lang="en-CA" sz="2400" b="1" dirty="0"/>
          </a:p>
        </p:txBody>
      </p:sp>
    </p:spTree>
    <p:extLst>
      <p:ext uri="{BB962C8B-B14F-4D97-AF65-F5344CB8AC3E}">
        <p14:creationId xmlns:p14="http://schemas.microsoft.com/office/powerpoint/2010/main" val="4024086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24E8-AA85-4D25-8B55-47A0A062320D}"/>
              </a:ext>
            </a:extLst>
          </p:cNvPr>
          <p:cNvSpPr>
            <a:spLocks noGrp="1"/>
          </p:cNvSpPr>
          <p:nvPr>
            <p:ph type="title"/>
          </p:nvPr>
        </p:nvSpPr>
        <p:spPr/>
        <p:txBody>
          <a:bodyPr/>
          <a:lstStyle/>
          <a:p>
            <a:r>
              <a:rPr lang="en-CA" dirty="0" err="1"/>
              <a:t>Compréhension</a:t>
            </a:r>
            <a:r>
              <a:rPr lang="en-CA" dirty="0"/>
              <a:t> du </a:t>
            </a:r>
            <a:r>
              <a:rPr lang="en-CA" dirty="0" err="1"/>
              <a:t>risque</a:t>
            </a:r>
            <a:endParaRPr lang="en-CA" dirty="0"/>
          </a:p>
        </p:txBody>
      </p:sp>
      <p:sp>
        <p:nvSpPr>
          <p:cNvPr id="3" name="Content Placeholder 2">
            <a:extLst>
              <a:ext uri="{FF2B5EF4-FFF2-40B4-BE49-F238E27FC236}">
                <a16:creationId xmlns:a16="http://schemas.microsoft.com/office/drawing/2014/main" id="{0630C8E8-2CF5-4C69-BC1F-B3821BB48A32}"/>
              </a:ext>
            </a:extLst>
          </p:cNvPr>
          <p:cNvSpPr>
            <a:spLocks noGrp="1"/>
          </p:cNvSpPr>
          <p:nvPr>
            <p:ph sz="quarter" idx="10"/>
          </p:nvPr>
        </p:nvSpPr>
        <p:spPr>
          <a:xfrm>
            <a:off x="713527" y="1181513"/>
            <a:ext cx="8051800" cy="4620642"/>
          </a:xfrm>
        </p:spPr>
        <p:txBody>
          <a:bodyPr/>
          <a:lstStyle/>
          <a:p>
            <a:r>
              <a:rPr lang="fr-FR" sz="2000" dirty="0">
                <a:solidFill>
                  <a:srgbClr val="333333"/>
                </a:solidFill>
              </a:rPr>
              <a:t>Le risque est la probabilité de perdre de l’argent.</a:t>
            </a:r>
          </a:p>
          <a:p>
            <a:r>
              <a:rPr lang="fr-FR" sz="2000" dirty="0">
                <a:solidFill>
                  <a:srgbClr val="333333"/>
                </a:solidFill>
              </a:rPr>
              <a:t>Il y a plusieurs types de risques liés aux placements, notamment :</a:t>
            </a:r>
          </a:p>
          <a:p>
            <a:pPr lvl="1"/>
            <a:r>
              <a:rPr lang="fr-FR" sz="2000" dirty="0">
                <a:solidFill>
                  <a:srgbClr val="333333"/>
                </a:solidFill>
              </a:rPr>
              <a:t>devise;</a:t>
            </a:r>
          </a:p>
          <a:p>
            <a:pPr lvl="1"/>
            <a:r>
              <a:rPr lang="fr-FR" sz="2000" dirty="0">
                <a:solidFill>
                  <a:srgbClr val="333333"/>
                </a:solidFill>
              </a:rPr>
              <a:t>liquidité;</a:t>
            </a:r>
          </a:p>
          <a:p>
            <a:pPr lvl="1"/>
            <a:r>
              <a:rPr lang="fr-FR" sz="2000" dirty="0">
                <a:solidFill>
                  <a:srgbClr val="333333"/>
                </a:solidFill>
              </a:rPr>
              <a:t>concentration des placements;</a:t>
            </a:r>
          </a:p>
          <a:p>
            <a:pPr lvl="1"/>
            <a:r>
              <a:rPr lang="fr-FR" sz="2000" dirty="0">
                <a:solidFill>
                  <a:srgbClr val="333333"/>
                </a:solidFill>
              </a:rPr>
              <a:t>politique;</a:t>
            </a:r>
          </a:p>
          <a:p>
            <a:pPr lvl="1"/>
            <a:r>
              <a:rPr lang="fr-FR" sz="2000" dirty="0">
                <a:solidFill>
                  <a:srgbClr val="333333"/>
                </a:solidFill>
              </a:rPr>
              <a:t>inflation;</a:t>
            </a:r>
          </a:p>
          <a:p>
            <a:pPr lvl="1"/>
            <a:r>
              <a:rPr lang="fr-FR" sz="2000" dirty="0">
                <a:solidFill>
                  <a:srgbClr val="333333"/>
                </a:solidFill>
              </a:rPr>
              <a:t>perte en capital.</a:t>
            </a:r>
          </a:p>
          <a:p>
            <a:r>
              <a:rPr lang="fr-FR" sz="2000" dirty="0">
                <a:solidFill>
                  <a:srgbClr val="333333"/>
                </a:solidFill>
              </a:rPr>
              <a:t>Plus on détient un placement longtemps, moins on est susceptible de subir une perte en capital nette.</a:t>
            </a:r>
          </a:p>
          <a:p>
            <a:r>
              <a:rPr lang="fr-FR" sz="2000" dirty="0">
                <a:solidFill>
                  <a:srgbClr val="333333"/>
                </a:solidFill>
              </a:rPr>
              <a:t>Or, essayer d’éviter tout risque pourrait vous empêcher d’obtenir les meilleurs rendements.</a:t>
            </a:r>
          </a:p>
          <a:p>
            <a:endParaRPr lang="en-CA" dirty="0"/>
          </a:p>
        </p:txBody>
      </p:sp>
    </p:spTree>
    <p:extLst>
      <p:ext uri="{BB962C8B-B14F-4D97-AF65-F5344CB8AC3E}">
        <p14:creationId xmlns:p14="http://schemas.microsoft.com/office/powerpoint/2010/main" val="3879807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369A9-4BDF-416F-B2A0-4A353F0D48F9}"/>
              </a:ext>
            </a:extLst>
          </p:cNvPr>
          <p:cNvSpPr>
            <a:spLocks noGrp="1"/>
          </p:cNvSpPr>
          <p:nvPr>
            <p:ph type="title"/>
          </p:nvPr>
        </p:nvSpPr>
        <p:spPr/>
        <p:txBody>
          <a:bodyPr/>
          <a:lstStyle/>
          <a:p>
            <a:r>
              <a:rPr lang="en-CA" dirty="0"/>
              <a:t>Protection du capital</a:t>
            </a:r>
          </a:p>
        </p:txBody>
      </p:sp>
      <p:sp>
        <p:nvSpPr>
          <p:cNvPr id="3" name="Content Placeholder 2">
            <a:extLst>
              <a:ext uri="{FF2B5EF4-FFF2-40B4-BE49-F238E27FC236}">
                <a16:creationId xmlns:a16="http://schemas.microsoft.com/office/drawing/2014/main" id="{FF765073-F4A8-432C-A431-75C7923DB2CC}"/>
              </a:ext>
            </a:extLst>
          </p:cNvPr>
          <p:cNvSpPr>
            <a:spLocks noGrp="1"/>
          </p:cNvSpPr>
          <p:nvPr>
            <p:ph sz="quarter" idx="10"/>
          </p:nvPr>
        </p:nvSpPr>
        <p:spPr/>
        <p:txBody>
          <a:bodyPr/>
          <a:lstStyle/>
          <a:p>
            <a:r>
              <a:rPr lang="fr-FR" dirty="0">
                <a:solidFill>
                  <a:srgbClr val="333333"/>
                </a:solidFill>
              </a:rPr>
              <a:t>Toutes les sociétés de fonds communs au Canada sont tenues de respecter un ensemble de règles et règlements établis par les autorités provinciales en matière de valeurs mobilières.</a:t>
            </a:r>
          </a:p>
          <a:p>
            <a:r>
              <a:rPr lang="fr-FR" dirty="0">
                <a:solidFill>
                  <a:srgbClr val="333333"/>
                </a:solidFill>
              </a:rPr>
              <a:t>Les courtiers en fonds communs doivent faire partie de l’Organisme canadien de réglementation du commerce des valeurs mobilières ou de l’Association canadienne des courtiers de fonds mutuels, deux organismes nationaux d’autoréglementation.</a:t>
            </a:r>
          </a:p>
          <a:p>
            <a:r>
              <a:rPr lang="fr-FR" dirty="0">
                <a:solidFill>
                  <a:srgbClr val="333333"/>
                </a:solidFill>
              </a:rPr>
              <a:t>Toutes les sociétés de fonds au Canada ont l’obligation de créer un comité d’examen indépendant pour protéger les intérêts de leurs porteurs de titres.</a:t>
            </a:r>
          </a:p>
          <a:p>
            <a:endParaRPr lang="en-CA" dirty="0"/>
          </a:p>
        </p:txBody>
      </p:sp>
    </p:spTree>
    <p:extLst>
      <p:ext uri="{BB962C8B-B14F-4D97-AF65-F5344CB8AC3E}">
        <p14:creationId xmlns:p14="http://schemas.microsoft.com/office/powerpoint/2010/main" val="483942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F0216-462D-4D0F-8DB0-EE85BACB3AAF}"/>
              </a:ext>
            </a:extLst>
          </p:cNvPr>
          <p:cNvSpPr>
            <a:spLocks noGrp="1"/>
          </p:cNvSpPr>
          <p:nvPr>
            <p:ph type="title"/>
          </p:nvPr>
        </p:nvSpPr>
        <p:spPr/>
        <p:txBody>
          <a:bodyPr/>
          <a:lstStyle/>
          <a:p>
            <a:r>
              <a:rPr lang="en-CA" dirty="0"/>
              <a:t>Types de fonds</a:t>
            </a:r>
          </a:p>
        </p:txBody>
      </p:sp>
      <p:grpSp>
        <p:nvGrpSpPr>
          <p:cNvPr id="4" name="Group 3">
            <a:extLst>
              <a:ext uri="{FF2B5EF4-FFF2-40B4-BE49-F238E27FC236}">
                <a16:creationId xmlns:a16="http://schemas.microsoft.com/office/drawing/2014/main" id="{D77827EB-CD6F-459F-9054-E2CE9E4FEC95}"/>
              </a:ext>
            </a:extLst>
          </p:cNvPr>
          <p:cNvGrpSpPr/>
          <p:nvPr/>
        </p:nvGrpSpPr>
        <p:grpSpPr>
          <a:xfrm>
            <a:off x="6096000" y="1084637"/>
            <a:ext cx="2705100" cy="4971659"/>
            <a:chOff x="6096000" y="1192213"/>
            <a:chExt cx="2705100" cy="4971659"/>
          </a:xfrm>
        </p:grpSpPr>
        <p:sp>
          <p:nvSpPr>
            <p:cNvPr id="5" name="Text Box 5">
              <a:extLst>
                <a:ext uri="{FF2B5EF4-FFF2-40B4-BE49-F238E27FC236}">
                  <a16:creationId xmlns:a16="http://schemas.microsoft.com/office/drawing/2014/main" id="{E1FDDDCE-0E29-43F2-95FB-CE03F273C611}"/>
                </a:ext>
              </a:extLst>
            </p:cNvPr>
            <p:cNvSpPr txBox="1">
              <a:spLocks noChangeArrowheads="1"/>
            </p:cNvSpPr>
            <p:nvPr/>
          </p:nvSpPr>
          <p:spPr bwMode="auto">
            <a:xfrm>
              <a:off x="6149340" y="1456599"/>
              <a:ext cx="2651760" cy="656791"/>
            </a:xfrm>
            <a:prstGeom prst="rect">
              <a:avLst/>
            </a:prstGeom>
            <a:noFill/>
            <a:ln>
              <a:noFill/>
            </a:ln>
          </p:spPr>
          <p:txBody>
            <a:bodyPr wrap="square" anchor="ctr" anchorCtr="0">
              <a:noAutofit/>
            </a:bodyPr>
            <a:lstStyle>
              <a:defPPr>
                <a:defRPr lang="en-US"/>
              </a:defPPr>
              <a:lvl1pPr algn="ctr" defTabSz="457200" eaLnBrk="1" hangingPunct="1">
                <a:lnSpc>
                  <a:spcPct val="100000"/>
                </a:lnSpc>
                <a:buClrTx/>
                <a:buSzTx/>
                <a:buFontTx/>
                <a:buNone/>
                <a:defRPr sz="2000" baseline="0">
                  <a:solidFill>
                    <a:schemeClr val="accent1"/>
                  </a:solidFill>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9pPr>
            </a:lstStyle>
            <a:p>
              <a:r>
                <a:rPr lang="fr-CA" altLang="en-US" sz="1400" dirty="0"/>
                <a:t>FONDS D’ACTIONS (DIVERSIFIÉS OU SPÉCIALISÉS)</a:t>
              </a:r>
            </a:p>
          </p:txBody>
        </p:sp>
        <p:sp>
          <p:nvSpPr>
            <p:cNvPr id="6" name="Oval 5">
              <a:extLst>
                <a:ext uri="{FF2B5EF4-FFF2-40B4-BE49-F238E27FC236}">
                  <a16:creationId xmlns:a16="http://schemas.microsoft.com/office/drawing/2014/main" id="{15714B0D-1726-4276-9279-2F50ACA8FED8}"/>
                </a:ext>
              </a:extLst>
            </p:cNvPr>
            <p:cNvSpPr/>
            <p:nvPr/>
          </p:nvSpPr>
          <p:spPr>
            <a:xfrm>
              <a:off x="6442832"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7" name="Rectangle 6">
              <a:extLst>
                <a:ext uri="{FF2B5EF4-FFF2-40B4-BE49-F238E27FC236}">
                  <a16:creationId xmlns:a16="http://schemas.microsoft.com/office/drawing/2014/main" id="{FE109A63-58DF-466D-91E3-27014EF5AE01}"/>
                </a:ext>
              </a:extLst>
            </p:cNvPr>
            <p:cNvSpPr/>
            <p:nvPr/>
          </p:nvSpPr>
          <p:spPr>
            <a:xfrm>
              <a:off x="6204157"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8" name="Rectangle 7">
              <a:extLst>
                <a:ext uri="{FF2B5EF4-FFF2-40B4-BE49-F238E27FC236}">
                  <a16:creationId xmlns:a16="http://schemas.microsoft.com/office/drawing/2014/main" id="{CE4B12F1-C0A6-4872-98E7-DA42D84374DD}"/>
                </a:ext>
              </a:extLst>
            </p:cNvPr>
            <p:cNvSpPr/>
            <p:nvPr/>
          </p:nvSpPr>
          <p:spPr>
            <a:xfrm>
              <a:off x="6204157"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9" name="Text Box 4">
              <a:extLst>
                <a:ext uri="{FF2B5EF4-FFF2-40B4-BE49-F238E27FC236}">
                  <a16:creationId xmlns:a16="http://schemas.microsoft.com/office/drawing/2014/main" id="{94DFC518-D143-481C-A845-7C50E7B2CA6A}"/>
                </a:ext>
              </a:extLst>
            </p:cNvPr>
            <p:cNvSpPr txBox="1">
              <a:spLocks noChangeArrowheads="1"/>
            </p:cNvSpPr>
            <p:nvPr/>
          </p:nvSpPr>
          <p:spPr bwMode="auto">
            <a:xfrm>
              <a:off x="6096000" y="4386307"/>
              <a:ext cx="27051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None/>
              </a:pPr>
              <a:r>
                <a:rPr lang="fr-CA" altLang="en-US" sz="1200" baseline="0" dirty="0"/>
                <a:t>Les fonds d’actions investissent principalement dans les actions d’entreprises inscrites en bourse.</a:t>
              </a:r>
            </a:p>
            <a:p>
              <a:pPr algn="ctr" eaLnBrk="1" hangingPunct="1">
                <a:lnSpc>
                  <a:spcPct val="100000"/>
                </a:lnSpc>
                <a:spcBef>
                  <a:spcPct val="0"/>
                </a:spcBef>
                <a:buClrTx/>
                <a:buSzTx/>
                <a:buNone/>
              </a:pPr>
              <a:endParaRPr lang="fr-CA" altLang="en-US" sz="1200" baseline="0" dirty="0"/>
            </a:p>
            <a:p>
              <a:pPr algn="ctr" eaLnBrk="1" hangingPunct="1">
                <a:lnSpc>
                  <a:spcPct val="100000"/>
                </a:lnSpc>
                <a:spcBef>
                  <a:spcPct val="0"/>
                </a:spcBef>
                <a:buClrTx/>
                <a:buSzTx/>
                <a:buNone/>
              </a:pPr>
              <a:r>
                <a:rPr lang="fr-CA" altLang="en-US" sz="1200" baseline="0" dirty="0"/>
                <a:t>Les fonds spécialisés peuvent se concentrer notamment sur des sociétés d’une taille donnée, un secteur d’activité ou une région en particulier.</a:t>
              </a:r>
            </a:p>
          </p:txBody>
        </p:sp>
        <p:pic>
          <p:nvPicPr>
            <p:cNvPr id="10" name="Picture 9">
              <a:extLst>
                <a:ext uri="{FF2B5EF4-FFF2-40B4-BE49-F238E27FC236}">
                  <a16:creationId xmlns:a16="http://schemas.microsoft.com/office/drawing/2014/main" id="{C4E39916-529A-4836-9E8C-B0E919ADB1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1158" y="2360244"/>
              <a:ext cx="1688124" cy="1692813"/>
            </a:xfrm>
            <a:prstGeom prst="rect">
              <a:avLst/>
            </a:prstGeom>
          </p:spPr>
        </p:pic>
      </p:grpSp>
      <p:grpSp>
        <p:nvGrpSpPr>
          <p:cNvPr id="11" name="Group 10">
            <a:extLst>
              <a:ext uri="{FF2B5EF4-FFF2-40B4-BE49-F238E27FC236}">
                <a16:creationId xmlns:a16="http://schemas.microsoft.com/office/drawing/2014/main" id="{C45A9F71-25EA-423C-81A3-397E97228C9F}"/>
              </a:ext>
            </a:extLst>
          </p:cNvPr>
          <p:cNvGrpSpPr/>
          <p:nvPr/>
        </p:nvGrpSpPr>
        <p:grpSpPr>
          <a:xfrm>
            <a:off x="457200" y="1084637"/>
            <a:ext cx="2661591" cy="4971659"/>
            <a:chOff x="457200" y="1192213"/>
            <a:chExt cx="2661591" cy="4971659"/>
          </a:xfrm>
        </p:grpSpPr>
        <p:grpSp>
          <p:nvGrpSpPr>
            <p:cNvPr id="12" name="Group 11">
              <a:extLst>
                <a:ext uri="{FF2B5EF4-FFF2-40B4-BE49-F238E27FC236}">
                  <a16:creationId xmlns:a16="http://schemas.microsoft.com/office/drawing/2014/main" id="{1A954C34-62DB-4599-A7E6-BE0FA4AB0D75}"/>
                </a:ext>
              </a:extLst>
            </p:cNvPr>
            <p:cNvGrpSpPr/>
            <p:nvPr/>
          </p:nvGrpSpPr>
          <p:grpSpPr>
            <a:xfrm>
              <a:off x="457200" y="1192213"/>
              <a:ext cx="2661591" cy="4971659"/>
              <a:chOff x="457200" y="1192213"/>
              <a:chExt cx="2661591" cy="4971659"/>
            </a:xfrm>
          </p:grpSpPr>
          <p:sp>
            <p:nvSpPr>
              <p:cNvPr id="14" name="Text Box 3">
                <a:extLst>
                  <a:ext uri="{FF2B5EF4-FFF2-40B4-BE49-F238E27FC236}">
                    <a16:creationId xmlns:a16="http://schemas.microsoft.com/office/drawing/2014/main" id="{9961D58D-6886-4960-ADB5-A377F08CE560}"/>
                  </a:ext>
                </a:extLst>
              </p:cNvPr>
              <p:cNvSpPr txBox="1">
                <a:spLocks noChangeArrowheads="1"/>
              </p:cNvSpPr>
              <p:nvPr/>
            </p:nvSpPr>
            <p:spPr bwMode="auto">
              <a:xfrm>
                <a:off x="467031" y="4386307"/>
                <a:ext cx="2651760" cy="150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lvl="0" algn="ctr" defTabSz="914400" eaLnBrk="1" hangingPunct="1">
                  <a:lnSpc>
                    <a:spcPct val="100000"/>
                  </a:lnSpc>
                  <a:spcBef>
                    <a:spcPts val="0"/>
                  </a:spcBef>
                  <a:spcAft>
                    <a:spcPts val="900"/>
                  </a:spcAft>
                  <a:buClr>
                    <a:srgbClr val="005695"/>
                  </a:buClr>
                  <a:buNone/>
                </a:pPr>
                <a:r>
                  <a:rPr lang="fr-CA" sz="1200" kern="0" baseline="0" dirty="0">
                    <a:latin typeface="Arial"/>
                  </a:rPr>
                  <a:t>Un fonds de répartition de l’actif regroupe une combinaison des trois principales catégories d’actif.</a:t>
                </a:r>
              </a:p>
              <a:p>
                <a:pPr lvl="0" algn="ctr" defTabSz="914400" eaLnBrk="1" hangingPunct="1">
                  <a:lnSpc>
                    <a:spcPct val="100000"/>
                  </a:lnSpc>
                  <a:spcBef>
                    <a:spcPts val="0"/>
                  </a:spcBef>
                  <a:spcAft>
                    <a:spcPts val="900"/>
                  </a:spcAft>
                  <a:buClr>
                    <a:srgbClr val="005695"/>
                  </a:buClr>
                  <a:buNone/>
                </a:pPr>
                <a:r>
                  <a:rPr lang="fr-CA" sz="1200" kern="0" baseline="0" dirty="0">
                    <a:latin typeface="Arial"/>
                  </a:rPr>
                  <a:t>Les fonds équilibrés sont une sorte de fonds de répartition de l’actif qui adhèrent à une proportion fixe d’actions, d’obligations et de liquidités.</a:t>
                </a:r>
              </a:p>
            </p:txBody>
          </p:sp>
          <p:sp>
            <p:nvSpPr>
              <p:cNvPr id="15" name="Text Box 3">
                <a:extLst>
                  <a:ext uri="{FF2B5EF4-FFF2-40B4-BE49-F238E27FC236}">
                    <a16:creationId xmlns:a16="http://schemas.microsoft.com/office/drawing/2014/main" id="{9C4F9168-4F1A-4276-94E2-49433638B91F}"/>
                  </a:ext>
                </a:extLst>
              </p:cNvPr>
              <p:cNvSpPr txBox="1">
                <a:spLocks noChangeArrowheads="1"/>
              </p:cNvSpPr>
              <p:nvPr/>
            </p:nvSpPr>
            <p:spPr bwMode="auto">
              <a:xfrm>
                <a:off x="554477" y="1456597"/>
                <a:ext cx="2564314" cy="656791"/>
              </a:xfrm>
              <a:prstGeom prst="rect">
                <a:avLst/>
              </a:prstGeom>
              <a:noFill/>
              <a:ln>
                <a:noFill/>
              </a:ln>
            </p:spPr>
            <p:txBody>
              <a:bodyPr wrap="square" anchor="ctr" anchorCtr="0">
                <a:no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FontTx/>
                  <a:buNone/>
                </a:pPr>
                <a:r>
                  <a:rPr lang="fr-CA" altLang="en-US" sz="1400" baseline="0" dirty="0">
                    <a:solidFill>
                      <a:schemeClr val="accent1"/>
                    </a:solidFill>
                  </a:rPr>
                  <a:t>FONDS DE RÉPARTITION DE L’ACTIF ET </a:t>
                </a:r>
                <a:br>
                  <a:rPr lang="fr-CA" altLang="en-US" sz="1400" baseline="0" dirty="0">
                    <a:solidFill>
                      <a:schemeClr val="accent1"/>
                    </a:solidFill>
                  </a:rPr>
                </a:br>
                <a:r>
                  <a:rPr lang="fr-CA" altLang="en-US" sz="1400" baseline="0" dirty="0">
                    <a:solidFill>
                      <a:schemeClr val="accent1"/>
                    </a:solidFill>
                  </a:rPr>
                  <a:t>FONDS ÉQUILIBRÉS</a:t>
                </a:r>
              </a:p>
            </p:txBody>
          </p:sp>
          <p:sp>
            <p:nvSpPr>
              <p:cNvPr id="16" name="Oval 15">
                <a:extLst>
                  <a:ext uri="{FF2B5EF4-FFF2-40B4-BE49-F238E27FC236}">
                    <a16:creationId xmlns:a16="http://schemas.microsoft.com/office/drawing/2014/main" id="{509BB217-47D4-4177-B2FF-E3031C60507D}"/>
                  </a:ext>
                </a:extLst>
              </p:cNvPr>
              <p:cNvSpPr/>
              <p:nvPr/>
            </p:nvSpPr>
            <p:spPr>
              <a:xfrm>
                <a:off x="760523"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7" name="Rectangle 16">
                <a:extLst>
                  <a:ext uri="{FF2B5EF4-FFF2-40B4-BE49-F238E27FC236}">
                    <a16:creationId xmlns:a16="http://schemas.microsoft.com/office/drawing/2014/main" id="{C76C1991-F8AC-4EFC-ABD9-3B9A0D8480A9}"/>
                  </a:ext>
                </a:extLst>
              </p:cNvPr>
              <p:cNvSpPr/>
              <p:nvPr/>
            </p:nvSpPr>
            <p:spPr>
              <a:xfrm>
                <a:off x="457200"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8" name="Rectangle 17">
                <a:extLst>
                  <a:ext uri="{FF2B5EF4-FFF2-40B4-BE49-F238E27FC236}">
                    <a16:creationId xmlns:a16="http://schemas.microsoft.com/office/drawing/2014/main" id="{EAB48BA1-40B6-4EA8-8DE5-4CAB520AB92D}"/>
                  </a:ext>
                </a:extLst>
              </p:cNvPr>
              <p:cNvSpPr/>
              <p:nvPr/>
            </p:nvSpPr>
            <p:spPr>
              <a:xfrm>
                <a:off x="457200"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grpSp>
        <p:pic>
          <p:nvPicPr>
            <p:cNvPr id="13" name="Picture 12">
              <a:extLst>
                <a:ext uri="{FF2B5EF4-FFF2-40B4-BE49-F238E27FC236}">
                  <a16:creationId xmlns:a16="http://schemas.microsoft.com/office/drawing/2014/main" id="{FA9F1FBB-0C28-4739-B93E-56B7B451F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345" y="2126090"/>
              <a:ext cx="2155132" cy="2161119"/>
            </a:xfrm>
            <a:prstGeom prst="rect">
              <a:avLst/>
            </a:prstGeom>
          </p:spPr>
        </p:pic>
      </p:grpSp>
      <p:grpSp>
        <p:nvGrpSpPr>
          <p:cNvPr id="19" name="Group 18">
            <a:extLst>
              <a:ext uri="{FF2B5EF4-FFF2-40B4-BE49-F238E27FC236}">
                <a16:creationId xmlns:a16="http://schemas.microsoft.com/office/drawing/2014/main" id="{FBA198EF-CC83-4D21-90D0-A8AC2BFD53AF}"/>
              </a:ext>
            </a:extLst>
          </p:cNvPr>
          <p:cNvGrpSpPr/>
          <p:nvPr/>
        </p:nvGrpSpPr>
        <p:grpSpPr>
          <a:xfrm>
            <a:off x="3308185" y="1084637"/>
            <a:ext cx="2742097" cy="4971659"/>
            <a:chOff x="3308185" y="1192213"/>
            <a:chExt cx="2742097" cy="4971659"/>
          </a:xfrm>
        </p:grpSpPr>
        <p:grpSp>
          <p:nvGrpSpPr>
            <p:cNvPr id="20" name="Group 19">
              <a:extLst>
                <a:ext uri="{FF2B5EF4-FFF2-40B4-BE49-F238E27FC236}">
                  <a16:creationId xmlns:a16="http://schemas.microsoft.com/office/drawing/2014/main" id="{61E3190A-2A30-414F-8610-B3081ACAB7E3}"/>
                </a:ext>
              </a:extLst>
            </p:cNvPr>
            <p:cNvGrpSpPr/>
            <p:nvPr/>
          </p:nvGrpSpPr>
          <p:grpSpPr>
            <a:xfrm>
              <a:off x="3308185" y="1192213"/>
              <a:ext cx="2742097" cy="4971659"/>
              <a:chOff x="3308185" y="1192213"/>
              <a:chExt cx="2742097" cy="4971659"/>
            </a:xfrm>
          </p:grpSpPr>
          <p:sp>
            <p:nvSpPr>
              <p:cNvPr id="22" name="Text Box 4">
                <a:extLst>
                  <a:ext uri="{FF2B5EF4-FFF2-40B4-BE49-F238E27FC236}">
                    <a16:creationId xmlns:a16="http://schemas.microsoft.com/office/drawing/2014/main" id="{E36459C1-0968-4270-829E-2BED29ED91A4}"/>
                  </a:ext>
                </a:extLst>
              </p:cNvPr>
              <p:cNvSpPr txBox="1">
                <a:spLocks noChangeArrowheads="1"/>
              </p:cNvSpPr>
              <p:nvPr/>
            </p:nvSpPr>
            <p:spPr bwMode="auto">
              <a:xfrm>
                <a:off x="3398522" y="4386307"/>
                <a:ext cx="2651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None/>
                </a:pPr>
                <a:r>
                  <a:rPr lang="fr-CA" altLang="en-US" sz="1200" baseline="0" dirty="0"/>
                  <a:t>Les fonds de revenu investissent surtout dans des bons du Trésor, des obligations et des actions privilégiées.</a:t>
                </a:r>
              </a:p>
            </p:txBody>
          </p:sp>
          <p:sp>
            <p:nvSpPr>
              <p:cNvPr id="23" name="Text Box 4">
                <a:extLst>
                  <a:ext uri="{FF2B5EF4-FFF2-40B4-BE49-F238E27FC236}">
                    <a16:creationId xmlns:a16="http://schemas.microsoft.com/office/drawing/2014/main" id="{B23198A3-1FD8-4EAF-A9B9-5D2DA419E1D1}"/>
                  </a:ext>
                </a:extLst>
              </p:cNvPr>
              <p:cNvSpPr txBox="1">
                <a:spLocks noChangeArrowheads="1"/>
              </p:cNvSpPr>
              <p:nvPr/>
            </p:nvSpPr>
            <p:spPr bwMode="auto">
              <a:xfrm>
                <a:off x="3308185" y="1456598"/>
                <a:ext cx="2651760" cy="656791"/>
              </a:xfrm>
              <a:prstGeom prst="rect">
                <a:avLst/>
              </a:prstGeom>
              <a:noFill/>
              <a:ln>
                <a:noFill/>
              </a:ln>
            </p:spPr>
            <p:txBody>
              <a:bodyPr wrap="square" anchor="ctr" anchorCtr="0">
                <a:noAutofit/>
              </a:bodyPr>
              <a:lstStyle>
                <a:defPPr>
                  <a:defRPr lang="en-US"/>
                </a:defPPr>
                <a:lvl1pPr algn="ctr" defTabSz="457200" eaLnBrk="1" hangingPunct="1">
                  <a:lnSpc>
                    <a:spcPct val="100000"/>
                  </a:lnSpc>
                  <a:buClrTx/>
                  <a:buSzTx/>
                  <a:buFontTx/>
                  <a:buNone/>
                  <a:defRPr sz="2000" baseline="0">
                    <a:solidFill>
                      <a:schemeClr val="accent1"/>
                    </a:solidFill>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9pPr>
              </a:lstStyle>
              <a:p>
                <a:r>
                  <a:rPr lang="fr-CA" altLang="en-US" sz="1400" dirty="0"/>
                  <a:t>FONDS DE REVENU </a:t>
                </a:r>
              </a:p>
              <a:p>
                <a:r>
                  <a:rPr lang="fr-CA" altLang="en-US" sz="1400" dirty="0"/>
                  <a:t>(À COURT OU LONG TERME)</a:t>
                </a:r>
              </a:p>
            </p:txBody>
          </p:sp>
          <p:sp>
            <p:nvSpPr>
              <p:cNvPr id="24" name="Oval 23">
                <a:extLst>
                  <a:ext uri="{FF2B5EF4-FFF2-40B4-BE49-F238E27FC236}">
                    <a16:creationId xmlns:a16="http://schemas.microsoft.com/office/drawing/2014/main" id="{B128C12D-0A6C-4202-8032-54F2872F5BA4}"/>
                  </a:ext>
                </a:extLst>
              </p:cNvPr>
              <p:cNvSpPr/>
              <p:nvPr/>
            </p:nvSpPr>
            <p:spPr>
              <a:xfrm>
                <a:off x="3692014"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25" name="Rectangle 24">
                <a:extLst>
                  <a:ext uri="{FF2B5EF4-FFF2-40B4-BE49-F238E27FC236}">
                    <a16:creationId xmlns:a16="http://schemas.microsoft.com/office/drawing/2014/main" id="{ED8B645F-DC77-48C0-A41F-61156D52BD7D}"/>
                  </a:ext>
                </a:extLst>
              </p:cNvPr>
              <p:cNvSpPr/>
              <p:nvPr/>
            </p:nvSpPr>
            <p:spPr>
              <a:xfrm>
                <a:off x="3330679"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26" name="Rectangle 25">
                <a:extLst>
                  <a:ext uri="{FF2B5EF4-FFF2-40B4-BE49-F238E27FC236}">
                    <a16:creationId xmlns:a16="http://schemas.microsoft.com/office/drawing/2014/main" id="{8F5D6CE5-0E24-430F-AA5D-B3741FE0BA7F}"/>
                  </a:ext>
                </a:extLst>
              </p:cNvPr>
              <p:cNvSpPr/>
              <p:nvPr/>
            </p:nvSpPr>
            <p:spPr>
              <a:xfrm>
                <a:off x="3330679"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grpSp>
        <p:pic>
          <p:nvPicPr>
            <p:cNvPr id="21" name="Picture 20">
              <a:extLst>
                <a:ext uri="{FF2B5EF4-FFF2-40B4-BE49-F238E27FC236}">
                  <a16:creationId xmlns:a16="http://schemas.microsoft.com/office/drawing/2014/main" id="{ACF12B17-0420-4085-9852-8849E68E26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6028" y="2225558"/>
              <a:ext cx="1956748" cy="1962184"/>
            </a:xfrm>
            <a:prstGeom prst="rect">
              <a:avLst/>
            </a:prstGeom>
          </p:spPr>
        </p:pic>
      </p:grpSp>
    </p:spTree>
    <p:extLst>
      <p:ext uri="{BB962C8B-B14F-4D97-AF65-F5344CB8AC3E}">
        <p14:creationId xmlns:p14="http://schemas.microsoft.com/office/powerpoint/2010/main" val="2004089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500"/>
                                        <p:tgtEl>
                                          <p:spTgt spid="19"/>
                                        </p:tgtEl>
                                      </p:cBhvr>
                                    </p:animEffect>
                                  </p:childTnLst>
                                </p:cTn>
                              </p:par>
                            </p:childTnLst>
                          </p:cTn>
                        </p:par>
                        <p:par>
                          <p:cTn id="12" fill="hold">
                            <p:stCondLst>
                              <p:cond delay="1500"/>
                            </p:stCondLst>
                            <p:childTnLst>
                              <p:par>
                                <p:cTn id="13" presetID="10" presetClass="entr" presetSubtype="0" fill="hold"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B650D-D86C-4794-84EB-1071BF7A98D6}"/>
              </a:ext>
            </a:extLst>
          </p:cNvPr>
          <p:cNvSpPr>
            <a:spLocks noGrp="1"/>
          </p:cNvSpPr>
          <p:nvPr>
            <p:ph type="title"/>
          </p:nvPr>
        </p:nvSpPr>
        <p:spPr/>
        <p:txBody>
          <a:bodyPr/>
          <a:lstStyle/>
          <a:p>
            <a:r>
              <a:rPr lang="fr-FR" dirty="0"/>
              <a:t>Placement dans un fonds commun : comment procéder?</a:t>
            </a:r>
            <a:endParaRPr lang="en-CA" dirty="0"/>
          </a:p>
        </p:txBody>
      </p:sp>
      <p:sp>
        <p:nvSpPr>
          <p:cNvPr id="3" name="Content Placeholder 2">
            <a:extLst>
              <a:ext uri="{FF2B5EF4-FFF2-40B4-BE49-F238E27FC236}">
                <a16:creationId xmlns:a16="http://schemas.microsoft.com/office/drawing/2014/main" id="{F00B7C00-33A6-4FC1-83F9-A6D0CC793B00}"/>
              </a:ext>
            </a:extLst>
          </p:cNvPr>
          <p:cNvSpPr>
            <a:spLocks noGrp="1"/>
          </p:cNvSpPr>
          <p:nvPr>
            <p:ph sz="quarter" idx="10"/>
          </p:nvPr>
        </p:nvSpPr>
        <p:spPr>
          <a:xfrm>
            <a:off x="713527" y="1683536"/>
            <a:ext cx="8051800" cy="3829758"/>
          </a:xfrm>
        </p:spPr>
        <p:txBody>
          <a:bodyPr/>
          <a:lstStyle/>
          <a:p>
            <a:r>
              <a:rPr lang="fr-FR" dirty="0">
                <a:solidFill>
                  <a:srgbClr val="333333"/>
                </a:solidFill>
              </a:rPr>
              <a:t>Il est recommandé d’y investir par l’entremise de votre conseiller financier. Cependant, vous pouvez aussi acheter des parts directement auprès d’un courtier à escompte.</a:t>
            </a:r>
          </a:p>
          <a:p>
            <a:r>
              <a:rPr lang="fr-FR" dirty="0">
                <a:solidFill>
                  <a:srgbClr val="333333"/>
                </a:solidFill>
              </a:rPr>
              <a:t>Vous pouvez le faire en versant une somme forfaitaire ou des cotisations périodiques régulières.</a:t>
            </a:r>
          </a:p>
          <a:p>
            <a:r>
              <a:rPr lang="fr-FR" dirty="0">
                <a:solidFill>
                  <a:srgbClr val="333333"/>
                </a:solidFill>
              </a:rPr>
              <a:t>Le prix des parts que vous achetez est évalué quotidiennement en fonction de la valeur liquidative par action.</a:t>
            </a:r>
          </a:p>
          <a:p>
            <a:endParaRPr lang="en-CA" dirty="0"/>
          </a:p>
        </p:txBody>
      </p:sp>
    </p:spTree>
    <p:extLst>
      <p:ext uri="{BB962C8B-B14F-4D97-AF65-F5344CB8AC3E}">
        <p14:creationId xmlns:p14="http://schemas.microsoft.com/office/powerpoint/2010/main" val="4020545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18C9A-4E66-43C3-A4F8-2E359E5FAA4E}"/>
              </a:ext>
            </a:extLst>
          </p:cNvPr>
          <p:cNvSpPr>
            <a:spLocks noGrp="1"/>
          </p:cNvSpPr>
          <p:nvPr>
            <p:ph type="title"/>
          </p:nvPr>
        </p:nvSpPr>
        <p:spPr/>
        <p:txBody>
          <a:bodyPr/>
          <a:lstStyle/>
          <a:p>
            <a:r>
              <a:rPr lang="fr-FR" dirty="0"/>
              <a:t>Durée optimale de détention d’un placement</a:t>
            </a:r>
            <a:endParaRPr lang="en-CA" dirty="0"/>
          </a:p>
        </p:txBody>
      </p:sp>
      <p:sp>
        <p:nvSpPr>
          <p:cNvPr id="3" name="Content Placeholder 2">
            <a:extLst>
              <a:ext uri="{FF2B5EF4-FFF2-40B4-BE49-F238E27FC236}">
                <a16:creationId xmlns:a16="http://schemas.microsoft.com/office/drawing/2014/main" id="{605DB16D-7503-404D-80CB-D0746A203B43}"/>
              </a:ext>
            </a:extLst>
          </p:cNvPr>
          <p:cNvSpPr>
            <a:spLocks noGrp="1"/>
          </p:cNvSpPr>
          <p:nvPr>
            <p:ph sz="quarter" idx="10"/>
          </p:nvPr>
        </p:nvSpPr>
        <p:spPr/>
        <p:txBody>
          <a:bodyPr/>
          <a:lstStyle/>
          <a:p>
            <a:r>
              <a:rPr lang="en-CA" dirty="0"/>
              <a:t>Quatre aspects à </a:t>
            </a:r>
            <a:r>
              <a:rPr lang="en-CA" dirty="0" err="1"/>
              <a:t>considérer</a:t>
            </a:r>
            <a:r>
              <a:rPr lang="en-CA"/>
              <a:t> :</a:t>
            </a:r>
          </a:p>
          <a:p>
            <a:endParaRPr lang="en-CA"/>
          </a:p>
        </p:txBody>
      </p:sp>
      <p:graphicFrame>
        <p:nvGraphicFramePr>
          <p:cNvPr id="4" name="Table 3">
            <a:extLst>
              <a:ext uri="{FF2B5EF4-FFF2-40B4-BE49-F238E27FC236}">
                <a16:creationId xmlns:a16="http://schemas.microsoft.com/office/drawing/2014/main" id="{A139413A-F184-46C9-95E7-1A4F80DD77A1}"/>
              </a:ext>
            </a:extLst>
          </p:cNvPr>
          <p:cNvGraphicFramePr>
            <a:graphicFrameLocks noGrp="1"/>
          </p:cNvGraphicFramePr>
          <p:nvPr>
            <p:extLst>
              <p:ext uri="{D42A27DB-BD31-4B8C-83A1-F6EECF244321}">
                <p14:modId xmlns:p14="http://schemas.microsoft.com/office/powerpoint/2010/main" val="112808514"/>
              </p:ext>
            </p:extLst>
          </p:nvPr>
        </p:nvGraphicFramePr>
        <p:xfrm>
          <a:off x="1480650" y="2135660"/>
          <a:ext cx="6182701" cy="2586681"/>
        </p:xfrm>
        <a:graphic>
          <a:graphicData uri="http://schemas.openxmlformats.org/drawingml/2006/table">
            <a:tbl>
              <a:tblPr/>
              <a:tblGrid>
                <a:gridCol w="3091351">
                  <a:extLst>
                    <a:ext uri="{9D8B030D-6E8A-4147-A177-3AD203B41FA5}">
                      <a16:colId xmlns:a16="http://schemas.microsoft.com/office/drawing/2014/main" val="20000"/>
                    </a:ext>
                  </a:extLst>
                </a:gridCol>
                <a:gridCol w="3091350">
                  <a:extLst>
                    <a:ext uri="{9D8B030D-6E8A-4147-A177-3AD203B41FA5}">
                      <a16:colId xmlns:a16="http://schemas.microsoft.com/office/drawing/2014/main" val="20001"/>
                    </a:ext>
                  </a:extLst>
                </a:gridCol>
              </a:tblGrid>
              <a:tr h="1296373">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0" i="0" u="none" strike="noStrike" cap="none" normalizeH="0" baseline="0" noProof="0" dirty="0">
                          <a:ln>
                            <a:noFill/>
                          </a:ln>
                          <a:solidFill>
                            <a:schemeClr val="bg1"/>
                          </a:solidFill>
                          <a:effectLst/>
                          <a:latin typeface="Arial" charset="0"/>
                        </a:rPr>
                        <a:t>Type de fonds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0" i="0" u="none" strike="noStrike" cap="none" normalizeH="0" baseline="0" noProof="0" dirty="0">
                          <a:ln>
                            <a:noFill/>
                          </a:ln>
                          <a:solidFill>
                            <a:schemeClr val="bg1"/>
                          </a:solidFill>
                          <a:effectLst/>
                          <a:latin typeface="Arial" charset="0"/>
                        </a:rPr>
                        <a:t>Horizon temporel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90308">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0" i="0" u="none" strike="noStrike" cap="none" normalizeH="0" baseline="0" noProof="0" dirty="0">
                          <a:ln>
                            <a:noFill/>
                          </a:ln>
                          <a:solidFill>
                            <a:schemeClr val="bg1"/>
                          </a:solidFill>
                          <a:effectLst/>
                          <a:latin typeface="Arial" charset="0"/>
                        </a:rPr>
                        <a:t>Appétit pour le risque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0" i="0" u="none" strike="noStrike" cap="none" normalizeH="0" baseline="0" noProof="0" dirty="0">
                          <a:ln>
                            <a:noFill/>
                          </a:ln>
                          <a:solidFill>
                            <a:schemeClr val="bg1"/>
                          </a:solidFill>
                          <a:effectLst/>
                          <a:latin typeface="Arial" charset="0"/>
                        </a:rPr>
                        <a:t>Plan financier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80124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C41BC-E394-4B30-BBC9-38C28D4A7623}"/>
              </a:ext>
            </a:extLst>
          </p:cNvPr>
          <p:cNvSpPr>
            <a:spLocks noGrp="1"/>
          </p:cNvSpPr>
          <p:nvPr>
            <p:ph type="title"/>
          </p:nvPr>
        </p:nvSpPr>
        <p:spPr/>
        <p:txBody>
          <a:bodyPr/>
          <a:lstStyle/>
          <a:p>
            <a:r>
              <a:rPr lang="en-CA" dirty="0" err="1"/>
              <a:t>Historique</a:t>
            </a:r>
            <a:r>
              <a:rPr lang="en-CA" dirty="0"/>
              <a:t> de Fonds </a:t>
            </a:r>
            <a:r>
              <a:rPr lang="en-CA" dirty="0" err="1"/>
              <a:t>Dynamique</a:t>
            </a:r>
            <a:endParaRPr lang="en-CA" dirty="0"/>
          </a:p>
        </p:txBody>
      </p:sp>
      <p:sp>
        <p:nvSpPr>
          <p:cNvPr id="3" name="Content Placeholder 2">
            <a:extLst>
              <a:ext uri="{FF2B5EF4-FFF2-40B4-BE49-F238E27FC236}">
                <a16:creationId xmlns:a16="http://schemas.microsoft.com/office/drawing/2014/main" id="{68ECA779-61F8-4C77-8EEB-F66695543590}"/>
              </a:ext>
            </a:extLst>
          </p:cNvPr>
          <p:cNvSpPr>
            <a:spLocks noGrp="1"/>
          </p:cNvSpPr>
          <p:nvPr>
            <p:ph sz="quarter" idx="10"/>
          </p:nvPr>
        </p:nvSpPr>
        <p:spPr/>
        <p:txBody>
          <a:bodyPr/>
          <a:lstStyle/>
          <a:p>
            <a:r>
              <a:rPr lang="fr-FR" dirty="0">
                <a:solidFill>
                  <a:srgbClr val="333333"/>
                </a:solidFill>
              </a:rPr>
              <a:t>Fonds Dynamique a vu le jour il y a plus de 60 ans.</a:t>
            </a:r>
          </a:p>
          <a:p>
            <a:r>
              <a:rPr lang="fr-FR" dirty="0">
                <a:solidFill>
                  <a:srgbClr val="333333"/>
                </a:solidFill>
              </a:rPr>
              <a:t>L’entreprise a fait œuvre de pionnière au Canada en offrant au grand public des services de gestion professionnelle.</a:t>
            </a:r>
          </a:p>
          <a:p>
            <a:r>
              <a:rPr lang="fr-FR" dirty="0">
                <a:solidFill>
                  <a:srgbClr val="333333"/>
                </a:solidFill>
              </a:rPr>
              <a:t>Elle offre plus de 70 fonds communs gérés par certains des meilleurs portefeuillistes au pays. Ces produits couvrent tous les principaux secteurs, régions et styles de placement.</a:t>
            </a:r>
          </a:p>
          <a:p>
            <a:endParaRPr lang="en-CA" dirty="0"/>
          </a:p>
        </p:txBody>
      </p:sp>
    </p:spTree>
    <p:extLst>
      <p:ext uri="{BB962C8B-B14F-4D97-AF65-F5344CB8AC3E}">
        <p14:creationId xmlns:p14="http://schemas.microsoft.com/office/powerpoint/2010/main" val="459543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27FEC-0E79-4D41-96E3-815DDCC50FA0}"/>
              </a:ext>
            </a:extLst>
          </p:cNvPr>
          <p:cNvSpPr>
            <a:spLocks noGrp="1"/>
          </p:cNvSpPr>
          <p:nvPr>
            <p:ph type="title"/>
          </p:nvPr>
        </p:nvSpPr>
        <p:spPr/>
        <p:txBody>
          <a:bodyPr/>
          <a:lstStyle/>
          <a:p>
            <a:r>
              <a:rPr lang="en-CA" dirty="0" err="1"/>
              <a:t>Renseignements</a:t>
            </a:r>
            <a:r>
              <a:rPr lang="en-CA" dirty="0"/>
              <a:t> </a:t>
            </a:r>
            <a:r>
              <a:rPr lang="en-CA" dirty="0" err="1"/>
              <a:t>importants</a:t>
            </a:r>
            <a:endParaRPr lang="en-CA" dirty="0"/>
          </a:p>
        </p:txBody>
      </p:sp>
      <p:sp>
        <p:nvSpPr>
          <p:cNvPr id="4" name="TextBox 3">
            <a:extLst>
              <a:ext uri="{FF2B5EF4-FFF2-40B4-BE49-F238E27FC236}">
                <a16:creationId xmlns:a16="http://schemas.microsoft.com/office/drawing/2014/main" id="{8DEAFE3E-F403-438C-91DB-98415C80BC37}"/>
              </a:ext>
            </a:extLst>
          </p:cNvPr>
          <p:cNvSpPr txBox="1"/>
          <p:nvPr/>
        </p:nvSpPr>
        <p:spPr>
          <a:xfrm>
            <a:off x="713527" y="1169369"/>
            <a:ext cx="7829838" cy="4893647"/>
          </a:xfrm>
          <a:prstGeom prst="rect">
            <a:avLst/>
          </a:prstGeom>
          <a:noFill/>
        </p:spPr>
        <p:txBody>
          <a:bodyPr wrap="square" rtlCol="0">
            <a:spAutoFit/>
          </a:bodyPr>
          <a:lstStyle/>
          <a:p>
            <a:pPr lvl="0">
              <a:spcBef>
                <a:spcPts val="0"/>
              </a:spcBef>
              <a:spcAft>
                <a:spcPts val="0"/>
              </a:spcAft>
              <a:buClr>
                <a:srgbClr val="125687"/>
              </a:buClr>
              <a:buSzPct val="70000"/>
            </a:pPr>
            <a:r>
              <a:rPr lang="fr-CA" sz="1200" kern="0" baseline="0" dirty="0">
                <a:solidFill>
                  <a:srgbClr val="333333"/>
                </a:solidFill>
                <a:latin typeface="Arial"/>
                <a:ea typeface="+mn-ea"/>
              </a:rPr>
              <a:t>Préparé par Gestion d’actifs 1832 S.E.C., le présent document est fourni à titre indicatif seulement. </a:t>
            </a:r>
          </a:p>
          <a:p>
            <a:pPr lvl="0">
              <a:spcBef>
                <a:spcPts val="0"/>
              </a:spcBef>
              <a:spcAft>
                <a:spcPts val="0"/>
              </a:spcAft>
              <a:buClr>
                <a:srgbClr val="125687"/>
              </a:buClr>
              <a:buSzPct val="70000"/>
            </a:pPr>
            <a:endParaRPr lang="fr-CA" sz="1200" kern="0" baseline="0" dirty="0">
              <a:solidFill>
                <a:srgbClr val="333333"/>
              </a:solidFill>
              <a:latin typeface="Arial"/>
              <a:ea typeface="+mn-ea"/>
            </a:endParaRPr>
          </a:p>
          <a:p>
            <a:pPr lvl="0">
              <a:spcBef>
                <a:spcPts val="0"/>
              </a:spcBef>
              <a:spcAft>
                <a:spcPts val="0"/>
              </a:spcAft>
              <a:buClr>
                <a:srgbClr val="125687"/>
              </a:buClr>
              <a:buSzPct val="70000"/>
            </a:pPr>
            <a:r>
              <a:rPr lang="fr-CA" sz="1200" kern="0" baseline="0" dirty="0">
                <a:solidFill>
                  <a:srgbClr val="333333"/>
                </a:solidFill>
                <a:latin typeface="Arial"/>
                <a:ea typeface="+mn-ea"/>
              </a:rPr>
              <a:t>Les points de vue exprimés au sujet d’un titre, d’une industrie, d’une région ou d’un secteur du marché en particulier ne doivent pas être considérés comme une recommandation d’achat ou de vente ni comme des conseils en placements. Ils ne dénotent par ailleurs aucune intention d’achat ou de vente des gestionnaires de Gestion d’actifs 1832 S.E.C. Le contenu du présent document peut changer à tout moment en fonction de la conjoncture. Nous déclinons toute responsabilité quant à sa mise à jour. </a:t>
            </a:r>
          </a:p>
          <a:p>
            <a:pPr lvl="0">
              <a:spcBef>
                <a:spcPts val="0"/>
              </a:spcBef>
              <a:spcAft>
                <a:spcPts val="0"/>
              </a:spcAft>
              <a:buClr>
                <a:srgbClr val="125687"/>
              </a:buClr>
              <a:buSzPct val="70000"/>
            </a:pPr>
            <a:endParaRPr lang="fr-CA" sz="1200" kern="0" baseline="0" dirty="0">
              <a:solidFill>
                <a:srgbClr val="333333"/>
              </a:solidFill>
              <a:latin typeface="Arial"/>
              <a:ea typeface="+mn-ea"/>
            </a:endParaRPr>
          </a:p>
          <a:p>
            <a:pPr lvl="0">
              <a:spcBef>
                <a:spcPts val="0"/>
              </a:spcBef>
              <a:spcAft>
                <a:spcPts val="0"/>
              </a:spcAft>
              <a:buClr>
                <a:srgbClr val="125687"/>
              </a:buClr>
              <a:buSzPct val="70000"/>
            </a:pPr>
            <a:r>
              <a:rPr lang="fr-CA" sz="1200" kern="0" baseline="0" dirty="0">
                <a:solidFill>
                  <a:srgbClr val="333333"/>
                </a:solidFill>
                <a:latin typeface="Arial"/>
                <a:ea typeface="+mn-ea"/>
              </a:rPr>
              <a:t>Le présent document contient des renseignements ou des données provenant de sources externes qui sont réputées fiables et exactes en date de la publication, mais Gestion d’actifs 1832 S.E.C. ne peut en garantir la fiabilité ni l’exactitude. Aucun renseignement contenu dans les présentes ne constitue une promesse ou une représentation de l’avenir ni ne doit être considéré comme tel. </a:t>
            </a:r>
          </a:p>
          <a:p>
            <a:pPr lvl="0">
              <a:spcBef>
                <a:spcPts val="0"/>
              </a:spcBef>
              <a:spcAft>
                <a:spcPts val="0"/>
              </a:spcAft>
              <a:buClr>
                <a:srgbClr val="125687"/>
              </a:buClr>
              <a:buSzPct val="70000"/>
            </a:pPr>
            <a:endParaRPr lang="fr-CA" sz="1200" kern="0" baseline="0" dirty="0">
              <a:solidFill>
                <a:srgbClr val="333333"/>
              </a:solidFill>
              <a:latin typeface="Arial"/>
              <a:ea typeface="+mn-ea"/>
            </a:endParaRPr>
          </a:p>
          <a:p>
            <a:pPr lvl="0">
              <a:spcBef>
                <a:spcPts val="0"/>
              </a:spcBef>
              <a:spcAft>
                <a:spcPts val="0"/>
              </a:spcAft>
              <a:buClr>
                <a:srgbClr val="125687"/>
              </a:buClr>
              <a:buSzPct val="70000"/>
            </a:pPr>
            <a:r>
              <a:rPr lang="fr-CA" sz="1200" kern="0" baseline="0" dirty="0">
                <a:solidFill>
                  <a:srgbClr val="333333"/>
                </a:solidFill>
                <a:latin typeface="Arial"/>
                <a:ea typeface="+mn-ea"/>
              </a:rPr>
              <a:t>© Gestion d’actifs 1832 S.E.C., 2019.  </a:t>
            </a:r>
          </a:p>
          <a:p>
            <a:pPr lvl="0">
              <a:spcBef>
                <a:spcPts val="0"/>
              </a:spcBef>
              <a:spcAft>
                <a:spcPts val="0"/>
              </a:spcAft>
              <a:buClr>
                <a:srgbClr val="125687"/>
              </a:buClr>
              <a:buSzPct val="70000"/>
            </a:pPr>
            <a:endParaRPr lang="fr-CA" sz="1200" kern="0" baseline="0" dirty="0">
              <a:solidFill>
                <a:srgbClr val="333333"/>
              </a:solidFill>
              <a:latin typeface="Arial"/>
              <a:ea typeface="+mn-ea"/>
            </a:endParaRPr>
          </a:p>
          <a:p>
            <a:pPr lvl="0">
              <a:spcBef>
                <a:spcPts val="0"/>
              </a:spcBef>
              <a:spcAft>
                <a:spcPts val="0"/>
              </a:spcAft>
              <a:buClr>
                <a:srgbClr val="125687"/>
              </a:buClr>
              <a:buSzPct val="70000"/>
            </a:pPr>
            <a:r>
              <a:rPr lang="fr-CA" sz="1200" kern="0" baseline="0" dirty="0">
                <a:solidFill>
                  <a:srgbClr val="333333"/>
                </a:solidFill>
                <a:latin typeface="Arial"/>
                <a:ea typeface="+mn-ea"/>
              </a:rPr>
              <a:t>Fonds Dynamiqueᴹᴰ est une marque déposée de son propriétaire, utilisée sous licence, et une division de Gestion d’actifs 1832 S.E.C. </a:t>
            </a:r>
          </a:p>
          <a:p>
            <a:pPr lvl="0">
              <a:spcBef>
                <a:spcPts val="0"/>
              </a:spcBef>
              <a:spcAft>
                <a:spcPts val="0"/>
              </a:spcAft>
              <a:buClr>
                <a:srgbClr val="125687"/>
              </a:buClr>
              <a:buSzPct val="70000"/>
            </a:pPr>
            <a:endParaRPr lang="fr-CA" sz="1200" kern="0" baseline="0" dirty="0">
              <a:solidFill>
                <a:srgbClr val="333333"/>
              </a:solidFill>
              <a:latin typeface="Arial"/>
              <a:ea typeface="+mn-ea"/>
            </a:endParaRPr>
          </a:p>
          <a:p>
            <a:pPr lvl="0">
              <a:spcBef>
                <a:spcPts val="0"/>
              </a:spcBef>
              <a:spcAft>
                <a:spcPts val="0"/>
              </a:spcAft>
              <a:buClr>
                <a:srgbClr val="125687"/>
              </a:buClr>
              <a:buSzPct val="70000"/>
            </a:pPr>
            <a:r>
              <a:rPr lang="fr-CA" sz="1200" kern="0" baseline="0" dirty="0">
                <a:solidFill>
                  <a:srgbClr val="333333"/>
                </a:solidFill>
                <a:latin typeface="Arial"/>
                <a:ea typeface="+mn-ea"/>
              </a:rPr>
              <a:t>Les placements dans les fonds communs peuvent entraîner des commissions, des commissions de suivi ainsi que des frais de gestion et des charges. Prenez connaissance du prospectus avant d’investir. Les taux de rendement indiqués correspondent aux rendements historiques, composés chaque année. Ils incluent la variation de la valeur des parts [actions] et le réinvestissement de toutes les distributions [tous les dividendes]. Ils ne tiennent pas compte des commissions de souscription et de rachat, des frais de placement, des frais optionnels ni des impôts payables par un porteur de titres, qui auraient pour effet de réduire le rendement. Les titres de fonds communs ne sont pas garantis; leur valeur change fréquemment et le rendement antérieur est susceptible de ne pas se répéter.</a:t>
            </a:r>
          </a:p>
        </p:txBody>
      </p:sp>
    </p:spTree>
    <p:extLst>
      <p:ext uri="{BB962C8B-B14F-4D97-AF65-F5344CB8AC3E}">
        <p14:creationId xmlns:p14="http://schemas.microsoft.com/office/powerpoint/2010/main" val="100594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a:t>Tour </a:t>
            </a:r>
            <a:r>
              <a:rPr lang="en-US" dirty="0" err="1"/>
              <a:t>d’horizon</a:t>
            </a:r>
            <a:endParaRPr lang="en-US" dirty="0"/>
          </a:p>
        </p:txBody>
      </p:sp>
      <p:sp>
        <p:nvSpPr>
          <p:cNvPr id="18" name="Content Placeholder 17"/>
          <p:cNvSpPr>
            <a:spLocks noGrp="1"/>
          </p:cNvSpPr>
          <p:nvPr>
            <p:ph sz="quarter" idx="10"/>
          </p:nvPr>
        </p:nvSpPr>
        <p:spPr/>
        <p:txBody>
          <a:bodyPr/>
          <a:lstStyle/>
          <a:p>
            <a:r>
              <a:rPr lang="fr-FR" dirty="0">
                <a:solidFill>
                  <a:srgbClr val="333333"/>
                </a:solidFill>
              </a:rPr>
              <a:t>Fonds communs : description et fonctionnement</a:t>
            </a:r>
          </a:p>
          <a:p>
            <a:r>
              <a:rPr lang="fr-FR" dirty="0">
                <a:solidFill>
                  <a:srgbClr val="333333"/>
                </a:solidFill>
              </a:rPr>
              <a:t>Rendement et imposition</a:t>
            </a:r>
          </a:p>
          <a:p>
            <a:r>
              <a:rPr lang="fr-FR" dirty="0">
                <a:solidFill>
                  <a:srgbClr val="333333"/>
                </a:solidFill>
              </a:rPr>
              <a:t>Compréhension du risque et protection</a:t>
            </a:r>
          </a:p>
          <a:p>
            <a:r>
              <a:rPr lang="fr-FR" dirty="0">
                <a:solidFill>
                  <a:srgbClr val="333333"/>
                </a:solidFill>
              </a:rPr>
              <a:t>Stratégies d’achat et d’investissement</a:t>
            </a:r>
          </a:p>
          <a:p>
            <a:r>
              <a:rPr lang="fr-FR" dirty="0">
                <a:solidFill>
                  <a:srgbClr val="333333"/>
                </a:solidFill>
              </a:rPr>
              <a:t>Historique de Fonds Dynamique</a:t>
            </a:r>
          </a:p>
          <a:p>
            <a:pPr marL="0" indent="0">
              <a:buNone/>
            </a:pPr>
            <a:endParaRPr lang="fr-FR" dirty="0"/>
          </a:p>
        </p:txBody>
      </p:sp>
    </p:spTree>
    <p:extLst>
      <p:ext uri="{BB962C8B-B14F-4D97-AF65-F5344CB8AC3E}">
        <p14:creationId xmlns:p14="http://schemas.microsoft.com/office/powerpoint/2010/main" val="28630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A4ADE-E0C4-45CD-88A0-497CB3179061}"/>
              </a:ext>
            </a:extLst>
          </p:cNvPr>
          <p:cNvSpPr>
            <a:spLocks noGrp="1"/>
          </p:cNvSpPr>
          <p:nvPr>
            <p:ph type="title"/>
          </p:nvPr>
        </p:nvSpPr>
        <p:spPr/>
        <p:txBody>
          <a:bodyPr/>
          <a:lstStyle/>
          <a:p>
            <a:r>
              <a:rPr lang="en-CA" dirty="0"/>
              <a:t>Fonds </a:t>
            </a:r>
            <a:r>
              <a:rPr lang="en-CA" dirty="0" err="1"/>
              <a:t>communs</a:t>
            </a:r>
            <a:r>
              <a:rPr lang="en-CA" dirty="0"/>
              <a:t> de placement</a:t>
            </a:r>
          </a:p>
        </p:txBody>
      </p:sp>
      <p:sp>
        <p:nvSpPr>
          <p:cNvPr id="3" name="Content Placeholder 2">
            <a:extLst>
              <a:ext uri="{FF2B5EF4-FFF2-40B4-BE49-F238E27FC236}">
                <a16:creationId xmlns:a16="http://schemas.microsoft.com/office/drawing/2014/main" id="{C802D0FE-769A-4847-89DC-9C50A71D0CB2}"/>
              </a:ext>
            </a:extLst>
          </p:cNvPr>
          <p:cNvSpPr>
            <a:spLocks noGrp="1"/>
          </p:cNvSpPr>
          <p:nvPr>
            <p:ph sz="quarter" idx="10"/>
          </p:nvPr>
        </p:nvSpPr>
        <p:spPr/>
        <p:txBody>
          <a:bodyPr/>
          <a:lstStyle/>
          <a:p>
            <a:r>
              <a:rPr lang="fr-FR" dirty="0">
                <a:solidFill>
                  <a:srgbClr val="333333"/>
                </a:solidFill>
              </a:rPr>
              <a:t>Les fonds communs vous permettent de bénéficier d’un portefeuille diversifié.</a:t>
            </a:r>
          </a:p>
          <a:p>
            <a:r>
              <a:rPr lang="fr-FR" dirty="0">
                <a:solidFill>
                  <a:srgbClr val="333333"/>
                </a:solidFill>
              </a:rPr>
              <a:t>Vos capitaux sont regroupés avec ceux de personnes ayant un profil semblable au vôtre.</a:t>
            </a:r>
          </a:p>
          <a:p>
            <a:r>
              <a:rPr lang="fr-FR" dirty="0">
                <a:solidFill>
                  <a:srgbClr val="333333"/>
                </a:solidFill>
              </a:rPr>
              <a:t>Votre argent est investi en votre nom par des spécialistes, selon les objectifs du fonds.</a:t>
            </a:r>
          </a:p>
          <a:p>
            <a:endParaRPr lang="en-CA" dirty="0"/>
          </a:p>
        </p:txBody>
      </p:sp>
    </p:spTree>
    <p:extLst>
      <p:ext uri="{BB962C8B-B14F-4D97-AF65-F5344CB8AC3E}">
        <p14:creationId xmlns:p14="http://schemas.microsoft.com/office/powerpoint/2010/main" val="1283851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1052E-7D85-446B-9AE6-D651F512AE62}"/>
              </a:ext>
            </a:extLst>
          </p:cNvPr>
          <p:cNvSpPr>
            <a:spLocks noGrp="1"/>
          </p:cNvSpPr>
          <p:nvPr>
            <p:ph type="title"/>
          </p:nvPr>
        </p:nvSpPr>
        <p:spPr/>
        <p:txBody>
          <a:bodyPr/>
          <a:lstStyle/>
          <a:p>
            <a:r>
              <a:rPr lang="fr-FR" dirty="0"/>
              <a:t>Raisons d’investir dans un fonds commun</a:t>
            </a:r>
            <a:endParaRPr lang="en-CA" dirty="0"/>
          </a:p>
        </p:txBody>
      </p:sp>
      <p:grpSp>
        <p:nvGrpSpPr>
          <p:cNvPr id="4" name="Group 3">
            <a:extLst>
              <a:ext uri="{FF2B5EF4-FFF2-40B4-BE49-F238E27FC236}">
                <a16:creationId xmlns:a16="http://schemas.microsoft.com/office/drawing/2014/main" id="{26493D00-9ADB-4792-AB19-3879DF8AF402}"/>
              </a:ext>
            </a:extLst>
          </p:cNvPr>
          <p:cNvGrpSpPr/>
          <p:nvPr/>
        </p:nvGrpSpPr>
        <p:grpSpPr>
          <a:xfrm>
            <a:off x="1067316" y="3765406"/>
            <a:ext cx="1262221" cy="1262221"/>
            <a:chOff x="1067316" y="3693692"/>
            <a:chExt cx="1262221" cy="1262221"/>
          </a:xfrm>
        </p:grpSpPr>
        <p:sp>
          <p:nvSpPr>
            <p:cNvPr id="5" name="Oval 4">
              <a:extLst>
                <a:ext uri="{FF2B5EF4-FFF2-40B4-BE49-F238E27FC236}">
                  <a16:creationId xmlns:a16="http://schemas.microsoft.com/office/drawing/2014/main" id="{1A0E8E64-5E46-4722-BF4A-037C693D85C1}"/>
                </a:ext>
              </a:extLst>
            </p:cNvPr>
            <p:cNvSpPr/>
            <p:nvPr/>
          </p:nvSpPr>
          <p:spPr>
            <a:xfrm>
              <a:off x="1067316" y="3693692"/>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pic>
          <p:nvPicPr>
            <p:cNvPr id="6" name="Picture 5">
              <a:extLst>
                <a:ext uri="{FF2B5EF4-FFF2-40B4-BE49-F238E27FC236}">
                  <a16:creationId xmlns:a16="http://schemas.microsoft.com/office/drawing/2014/main" id="{6737E48F-EAE1-450E-BC57-9BB46DC752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366" t="5363" r="7366" b="5475"/>
            <a:stretch/>
          </p:blipFill>
          <p:spPr>
            <a:xfrm>
              <a:off x="1142202" y="3733747"/>
              <a:ext cx="1127356" cy="1182108"/>
            </a:xfrm>
            <a:prstGeom prst="rect">
              <a:avLst/>
            </a:prstGeom>
          </p:spPr>
        </p:pic>
      </p:grpSp>
      <p:sp>
        <p:nvSpPr>
          <p:cNvPr id="7" name="Rectangle 6">
            <a:extLst>
              <a:ext uri="{FF2B5EF4-FFF2-40B4-BE49-F238E27FC236}">
                <a16:creationId xmlns:a16="http://schemas.microsoft.com/office/drawing/2014/main" id="{0DA79261-6EC6-4E29-BEC0-DFFA375424F7}"/>
              </a:ext>
            </a:extLst>
          </p:cNvPr>
          <p:cNvSpPr/>
          <p:nvPr/>
        </p:nvSpPr>
        <p:spPr>
          <a:xfrm>
            <a:off x="860417" y="2829483"/>
            <a:ext cx="1495922"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fr-CA" sz="2000" kern="0" baseline="0" dirty="0">
                <a:solidFill>
                  <a:schemeClr val="accent1"/>
                </a:solidFill>
                <a:latin typeface="Arial"/>
                <a:ea typeface="+mn-ea"/>
              </a:rPr>
              <a:t>Commodité</a:t>
            </a:r>
          </a:p>
        </p:txBody>
      </p:sp>
      <p:sp>
        <p:nvSpPr>
          <p:cNvPr id="8" name="Rectangle 7">
            <a:extLst>
              <a:ext uri="{FF2B5EF4-FFF2-40B4-BE49-F238E27FC236}">
                <a16:creationId xmlns:a16="http://schemas.microsoft.com/office/drawing/2014/main" id="{1D66E713-4A2B-422B-8787-151C0F4348E9}"/>
              </a:ext>
            </a:extLst>
          </p:cNvPr>
          <p:cNvSpPr/>
          <p:nvPr/>
        </p:nvSpPr>
        <p:spPr>
          <a:xfrm>
            <a:off x="3835984" y="2834722"/>
            <a:ext cx="1540806"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fr-CA" sz="2000" kern="0" baseline="0" dirty="0" err="1">
                <a:solidFill>
                  <a:schemeClr val="accent1"/>
                </a:solidFill>
                <a:latin typeface="Arial"/>
                <a:ea typeface="+mn-ea"/>
              </a:rPr>
              <a:t>Abordabilité</a:t>
            </a:r>
            <a:endParaRPr lang="fr-CA" sz="2000" kern="0" baseline="0" dirty="0">
              <a:solidFill>
                <a:schemeClr val="accent1"/>
              </a:solidFill>
              <a:latin typeface="Arial"/>
              <a:ea typeface="+mn-ea"/>
            </a:endParaRPr>
          </a:p>
        </p:txBody>
      </p:sp>
      <p:sp>
        <p:nvSpPr>
          <p:cNvPr id="9" name="Rectangle 8">
            <a:extLst>
              <a:ext uri="{FF2B5EF4-FFF2-40B4-BE49-F238E27FC236}">
                <a16:creationId xmlns:a16="http://schemas.microsoft.com/office/drawing/2014/main" id="{5FD4108F-DBF2-4041-9825-6BBA55716628}"/>
              </a:ext>
            </a:extLst>
          </p:cNvPr>
          <p:cNvSpPr/>
          <p:nvPr/>
        </p:nvSpPr>
        <p:spPr>
          <a:xfrm>
            <a:off x="6088506" y="2834722"/>
            <a:ext cx="3007555"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fr-CA" sz="2000" kern="0" baseline="0" dirty="0">
                <a:solidFill>
                  <a:schemeClr val="accent1"/>
                </a:solidFill>
                <a:latin typeface="Arial"/>
                <a:ea typeface="+mn-ea"/>
              </a:rPr>
              <a:t>Liquidité des placements</a:t>
            </a:r>
          </a:p>
        </p:txBody>
      </p:sp>
      <p:sp>
        <p:nvSpPr>
          <p:cNvPr id="10" name="Rectangle 9">
            <a:extLst>
              <a:ext uri="{FF2B5EF4-FFF2-40B4-BE49-F238E27FC236}">
                <a16:creationId xmlns:a16="http://schemas.microsoft.com/office/drawing/2014/main" id="{EE91556C-2185-44F2-88BF-75EE77C8FA09}"/>
              </a:ext>
            </a:extLst>
          </p:cNvPr>
          <p:cNvSpPr/>
          <p:nvPr/>
        </p:nvSpPr>
        <p:spPr>
          <a:xfrm>
            <a:off x="120631" y="5126128"/>
            <a:ext cx="2864887"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fr-CA" sz="2000" kern="0" baseline="0" dirty="0">
                <a:solidFill>
                  <a:schemeClr val="accent1"/>
                </a:solidFill>
                <a:latin typeface="Arial"/>
                <a:ea typeface="+mn-ea"/>
              </a:rPr>
              <a:t>Gestion professionnelle</a:t>
            </a:r>
          </a:p>
        </p:txBody>
      </p:sp>
      <p:sp>
        <p:nvSpPr>
          <p:cNvPr id="11" name="Rectangle 10">
            <a:extLst>
              <a:ext uri="{FF2B5EF4-FFF2-40B4-BE49-F238E27FC236}">
                <a16:creationId xmlns:a16="http://schemas.microsoft.com/office/drawing/2014/main" id="{603DD36B-FE6F-4B9A-9E8B-51BC791E8F6B}"/>
              </a:ext>
            </a:extLst>
          </p:cNvPr>
          <p:cNvSpPr/>
          <p:nvPr/>
        </p:nvSpPr>
        <p:spPr>
          <a:xfrm>
            <a:off x="3706942" y="5121263"/>
            <a:ext cx="1782860"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fr-CA" sz="2000" kern="0" baseline="0" dirty="0">
                <a:solidFill>
                  <a:schemeClr val="accent1"/>
                </a:solidFill>
                <a:latin typeface="Arial"/>
                <a:ea typeface="+mn-ea"/>
              </a:rPr>
              <a:t>Diversification</a:t>
            </a:r>
          </a:p>
        </p:txBody>
      </p:sp>
      <p:sp>
        <p:nvSpPr>
          <p:cNvPr id="12" name="Rectangle 11">
            <a:extLst>
              <a:ext uri="{FF2B5EF4-FFF2-40B4-BE49-F238E27FC236}">
                <a16:creationId xmlns:a16="http://schemas.microsoft.com/office/drawing/2014/main" id="{4E772C0B-D59D-415B-8753-C073062AF554}"/>
              </a:ext>
            </a:extLst>
          </p:cNvPr>
          <p:cNvSpPr/>
          <p:nvPr/>
        </p:nvSpPr>
        <p:spPr>
          <a:xfrm>
            <a:off x="6356297" y="5126128"/>
            <a:ext cx="2420856"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fr-CA" sz="2000" kern="0" baseline="0" dirty="0">
                <a:solidFill>
                  <a:schemeClr val="accent1"/>
                </a:solidFill>
                <a:latin typeface="Arial"/>
                <a:ea typeface="+mn-ea"/>
              </a:rPr>
              <a:t>Accès aux marchés</a:t>
            </a:r>
          </a:p>
        </p:txBody>
      </p:sp>
      <p:grpSp>
        <p:nvGrpSpPr>
          <p:cNvPr id="13" name="Group 12">
            <a:extLst>
              <a:ext uri="{FF2B5EF4-FFF2-40B4-BE49-F238E27FC236}">
                <a16:creationId xmlns:a16="http://schemas.microsoft.com/office/drawing/2014/main" id="{D4FB75AE-6D6C-4B59-A81B-39D09724A505}"/>
              </a:ext>
            </a:extLst>
          </p:cNvPr>
          <p:cNvGrpSpPr/>
          <p:nvPr/>
        </p:nvGrpSpPr>
        <p:grpSpPr>
          <a:xfrm>
            <a:off x="1071043" y="1496908"/>
            <a:ext cx="1262221" cy="1262221"/>
            <a:chOff x="1067317" y="1164245"/>
            <a:chExt cx="1262221" cy="1262221"/>
          </a:xfrm>
        </p:grpSpPr>
        <p:sp>
          <p:nvSpPr>
            <p:cNvPr id="14" name="Oval 13">
              <a:extLst>
                <a:ext uri="{FF2B5EF4-FFF2-40B4-BE49-F238E27FC236}">
                  <a16:creationId xmlns:a16="http://schemas.microsoft.com/office/drawing/2014/main" id="{88E0FED1-C774-463E-9B2F-2119147DB113}"/>
                </a:ext>
              </a:extLst>
            </p:cNvPr>
            <p:cNvSpPr/>
            <p:nvPr/>
          </p:nvSpPr>
          <p:spPr>
            <a:xfrm>
              <a:off x="1067317" y="1164245"/>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pic>
          <p:nvPicPr>
            <p:cNvPr id="15" name="Picture 14">
              <a:extLst>
                <a:ext uri="{FF2B5EF4-FFF2-40B4-BE49-F238E27FC236}">
                  <a16:creationId xmlns:a16="http://schemas.microsoft.com/office/drawing/2014/main" id="{3F31BA18-DF92-4DE3-94D2-82AD3383BE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8476" y="1230112"/>
              <a:ext cx="1127356" cy="1130487"/>
            </a:xfrm>
            <a:prstGeom prst="rect">
              <a:avLst/>
            </a:prstGeom>
          </p:spPr>
        </p:pic>
      </p:grpSp>
      <p:grpSp>
        <p:nvGrpSpPr>
          <p:cNvPr id="16" name="Group 15">
            <a:extLst>
              <a:ext uri="{FF2B5EF4-FFF2-40B4-BE49-F238E27FC236}">
                <a16:creationId xmlns:a16="http://schemas.microsoft.com/office/drawing/2014/main" id="{7CC4A75F-D5A2-4761-BA81-636A66BB8A20}"/>
              </a:ext>
            </a:extLst>
          </p:cNvPr>
          <p:cNvGrpSpPr/>
          <p:nvPr/>
        </p:nvGrpSpPr>
        <p:grpSpPr>
          <a:xfrm>
            <a:off x="3965820" y="1477686"/>
            <a:ext cx="1262221" cy="1262221"/>
            <a:chOff x="3967261" y="1164245"/>
            <a:chExt cx="1262221" cy="1262221"/>
          </a:xfrm>
        </p:grpSpPr>
        <p:sp>
          <p:nvSpPr>
            <p:cNvPr id="17" name="Oval 16">
              <a:extLst>
                <a:ext uri="{FF2B5EF4-FFF2-40B4-BE49-F238E27FC236}">
                  <a16:creationId xmlns:a16="http://schemas.microsoft.com/office/drawing/2014/main" id="{7B0C0730-4F73-45EB-A101-2801CBD94957}"/>
                </a:ext>
              </a:extLst>
            </p:cNvPr>
            <p:cNvSpPr/>
            <p:nvPr/>
          </p:nvSpPr>
          <p:spPr>
            <a:xfrm>
              <a:off x="3967261" y="1164245"/>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pic>
          <p:nvPicPr>
            <p:cNvPr id="18" name="Picture 17">
              <a:extLst>
                <a:ext uri="{FF2B5EF4-FFF2-40B4-BE49-F238E27FC236}">
                  <a16:creationId xmlns:a16="http://schemas.microsoft.com/office/drawing/2014/main" id="{5D96D99D-AA24-444E-BE42-0D093E8D6D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1534" y="1218360"/>
              <a:ext cx="1150794" cy="1153991"/>
            </a:xfrm>
            <a:prstGeom prst="rect">
              <a:avLst/>
            </a:prstGeom>
          </p:spPr>
        </p:pic>
      </p:grpSp>
      <p:grpSp>
        <p:nvGrpSpPr>
          <p:cNvPr id="19" name="Group 18">
            <a:extLst>
              <a:ext uri="{FF2B5EF4-FFF2-40B4-BE49-F238E27FC236}">
                <a16:creationId xmlns:a16="http://schemas.microsoft.com/office/drawing/2014/main" id="{1460554B-7F04-4BE9-AE09-4F54DDAE4809}"/>
              </a:ext>
            </a:extLst>
          </p:cNvPr>
          <p:cNvGrpSpPr/>
          <p:nvPr/>
        </p:nvGrpSpPr>
        <p:grpSpPr>
          <a:xfrm>
            <a:off x="6859752" y="1477687"/>
            <a:ext cx="1262221" cy="1262221"/>
            <a:chOff x="6863478" y="1164245"/>
            <a:chExt cx="1262221" cy="1262221"/>
          </a:xfrm>
        </p:grpSpPr>
        <p:sp>
          <p:nvSpPr>
            <p:cNvPr id="20" name="Oval 19">
              <a:extLst>
                <a:ext uri="{FF2B5EF4-FFF2-40B4-BE49-F238E27FC236}">
                  <a16:creationId xmlns:a16="http://schemas.microsoft.com/office/drawing/2014/main" id="{07D88324-C9EB-4A43-B152-D000CD9C5754}"/>
                </a:ext>
              </a:extLst>
            </p:cNvPr>
            <p:cNvSpPr/>
            <p:nvPr/>
          </p:nvSpPr>
          <p:spPr>
            <a:xfrm>
              <a:off x="6863478" y="1164245"/>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pic>
          <p:nvPicPr>
            <p:cNvPr id="21" name="Picture 20">
              <a:extLst>
                <a:ext uri="{FF2B5EF4-FFF2-40B4-BE49-F238E27FC236}">
                  <a16:creationId xmlns:a16="http://schemas.microsoft.com/office/drawing/2014/main" id="{9E5F929E-363B-43FA-9383-8D57B7CB431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3492" y="1235603"/>
              <a:ext cx="1154741" cy="1157948"/>
            </a:xfrm>
            <a:prstGeom prst="rect">
              <a:avLst/>
            </a:prstGeom>
          </p:spPr>
        </p:pic>
      </p:grpSp>
      <p:grpSp>
        <p:nvGrpSpPr>
          <p:cNvPr id="22" name="Group 21">
            <a:extLst>
              <a:ext uri="{FF2B5EF4-FFF2-40B4-BE49-F238E27FC236}">
                <a16:creationId xmlns:a16="http://schemas.microsoft.com/office/drawing/2014/main" id="{7815D7D6-2E4D-42C5-A0DB-E3C3DC9E4420}"/>
              </a:ext>
            </a:extLst>
          </p:cNvPr>
          <p:cNvGrpSpPr/>
          <p:nvPr/>
        </p:nvGrpSpPr>
        <p:grpSpPr>
          <a:xfrm>
            <a:off x="3964379" y="3765404"/>
            <a:ext cx="1262221" cy="1262221"/>
            <a:chOff x="3964379" y="3693690"/>
            <a:chExt cx="1262221" cy="1262221"/>
          </a:xfrm>
        </p:grpSpPr>
        <p:sp>
          <p:nvSpPr>
            <p:cNvPr id="23" name="Oval 22">
              <a:extLst>
                <a:ext uri="{FF2B5EF4-FFF2-40B4-BE49-F238E27FC236}">
                  <a16:creationId xmlns:a16="http://schemas.microsoft.com/office/drawing/2014/main" id="{A16D7BE0-199A-4CDE-AFBF-D287390AA8E1}"/>
                </a:ext>
              </a:extLst>
            </p:cNvPr>
            <p:cNvSpPr/>
            <p:nvPr/>
          </p:nvSpPr>
          <p:spPr>
            <a:xfrm>
              <a:off x="3964379" y="3693690"/>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pic>
          <p:nvPicPr>
            <p:cNvPr id="24" name="Picture 23">
              <a:extLst>
                <a:ext uri="{FF2B5EF4-FFF2-40B4-BE49-F238E27FC236}">
                  <a16:creationId xmlns:a16="http://schemas.microsoft.com/office/drawing/2014/main" id="{0B85A9F7-480B-4412-9427-49E1D0498CD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07513" y="3733746"/>
              <a:ext cx="1178833" cy="1182108"/>
            </a:xfrm>
            <a:prstGeom prst="rect">
              <a:avLst/>
            </a:prstGeom>
          </p:spPr>
        </p:pic>
      </p:grpSp>
      <p:grpSp>
        <p:nvGrpSpPr>
          <p:cNvPr id="25" name="Group 24">
            <a:extLst>
              <a:ext uri="{FF2B5EF4-FFF2-40B4-BE49-F238E27FC236}">
                <a16:creationId xmlns:a16="http://schemas.microsoft.com/office/drawing/2014/main" id="{E8DCBBED-9719-478C-BBBE-1112C98B2F27}"/>
              </a:ext>
            </a:extLst>
          </p:cNvPr>
          <p:cNvGrpSpPr/>
          <p:nvPr/>
        </p:nvGrpSpPr>
        <p:grpSpPr>
          <a:xfrm>
            <a:off x="6856025" y="3765406"/>
            <a:ext cx="1262221" cy="1262221"/>
            <a:chOff x="6856025" y="3693692"/>
            <a:chExt cx="1262221" cy="1262221"/>
          </a:xfrm>
        </p:grpSpPr>
        <p:sp>
          <p:nvSpPr>
            <p:cNvPr id="26" name="Oval 25">
              <a:extLst>
                <a:ext uri="{FF2B5EF4-FFF2-40B4-BE49-F238E27FC236}">
                  <a16:creationId xmlns:a16="http://schemas.microsoft.com/office/drawing/2014/main" id="{667518E6-1150-408A-A728-0DD3D07FA08B}"/>
                </a:ext>
              </a:extLst>
            </p:cNvPr>
            <p:cNvSpPr/>
            <p:nvPr/>
          </p:nvSpPr>
          <p:spPr>
            <a:xfrm>
              <a:off x="6856025" y="3693692"/>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pic>
          <p:nvPicPr>
            <p:cNvPr id="27" name="Picture 26">
              <a:extLst>
                <a:ext uri="{FF2B5EF4-FFF2-40B4-BE49-F238E27FC236}">
                  <a16:creationId xmlns:a16="http://schemas.microsoft.com/office/drawing/2014/main" id="{14B9DBC5-88E0-4162-9010-F38B8DE969F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6330" t="10238" r="6330" b="12714"/>
            <a:stretch/>
          </p:blipFill>
          <p:spPr>
            <a:xfrm>
              <a:off x="6909766" y="3797643"/>
              <a:ext cx="1154741" cy="1021492"/>
            </a:xfrm>
            <a:prstGeom prst="rect">
              <a:avLst/>
            </a:prstGeom>
          </p:spPr>
        </p:pic>
      </p:grpSp>
    </p:spTree>
    <p:extLst>
      <p:ext uri="{BB962C8B-B14F-4D97-AF65-F5344CB8AC3E}">
        <p14:creationId xmlns:p14="http://schemas.microsoft.com/office/powerpoint/2010/main" val="3306399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 calcmode="lin" valueType="num">
                                      <p:cBhvr>
                                        <p:cTn id="9" dur="500" fill="hold"/>
                                        <p:tgtEl>
                                          <p:spTgt spid="13"/>
                                        </p:tgtEl>
                                        <p:attrNameLst>
                                          <p:attrName>style.rotation</p:attrName>
                                        </p:attrNameLst>
                                      </p:cBhvr>
                                      <p:tavLst>
                                        <p:tav tm="0">
                                          <p:val>
                                            <p:fltVal val="90"/>
                                          </p:val>
                                        </p:tav>
                                        <p:tav tm="100000">
                                          <p:val>
                                            <p:fltVal val="0"/>
                                          </p:val>
                                        </p:tav>
                                      </p:tavLst>
                                    </p:anim>
                                    <p:animEffect transition="in" filter="fade">
                                      <p:cBhvr>
                                        <p:cTn id="10" dur="500"/>
                                        <p:tgtEl>
                                          <p:spTgt spid="13"/>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childTnLst>
                          </p:cTn>
                        </p:par>
                        <p:par>
                          <p:cTn id="15" fill="hold">
                            <p:stCondLst>
                              <p:cond delay="1000"/>
                            </p:stCondLst>
                            <p:childTnLst>
                              <p:par>
                                <p:cTn id="16" presetID="31" presetClass="entr" presetSubtype="0" fill="hold"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 calcmode="lin" valueType="num">
                                      <p:cBhvr>
                                        <p:cTn id="20" dur="500" fill="hold"/>
                                        <p:tgtEl>
                                          <p:spTgt spid="16"/>
                                        </p:tgtEl>
                                        <p:attrNameLst>
                                          <p:attrName>style.rotation</p:attrName>
                                        </p:attrNameLst>
                                      </p:cBhvr>
                                      <p:tavLst>
                                        <p:tav tm="0">
                                          <p:val>
                                            <p:fltVal val="90"/>
                                          </p:val>
                                        </p:tav>
                                        <p:tav tm="100000">
                                          <p:val>
                                            <p:fltVal val="0"/>
                                          </p:val>
                                        </p:tav>
                                      </p:tavLst>
                                    </p:anim>
                                    <p:animEffect transition="in" filter="fade">
                                      <p:cBhvr>
                                        <p:cTn id="21" dur="500"/>
                                        <p:tgtEl>
                                          <p:spTgt spid="16"/>
                                        </p:tgtEl>
                                      </p:cBhvr>
                                    </p:animEffect>
                                  </p:childTnLst>
                                </p:cTn>
                              </p:par>
                            </p:childTnLst>
                          </p:cTn>
                        </p:par>
                        <p:par>
                          <p:cTn id="22" fill="hold">
                            <p:stCondLst>
                              <p:cond delay="1500"/>
                            </p:stCondLst>
                            <p:childTnLst>
                              <p:par>
                                <p:cTn id="23" presetID="22"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500"/>
                                        <p:tgtEl>
                                          <p:spTgt spid="8"/>
                                        </p:tgtEl>
                                      </p:cBhvr>
                                    </p:animEffect>
                                  </p:childTnLst>
                                </p:cTn>
                              </p:par>
                            </p:childTnLst>
                          </p:cTn>
                        </p:par>
                        <p:par>
                          <p:cTn id="26" fill="hold">
                            <p:stCondLst>
                              <p:cond delay="2000"/>
                            </p:stCondLst>
                            <p:childTnLst>
                              <p:par>
                                <p:cTn id="27" presetID="31" presetClass="entr" presetSubtype="0"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p:cTn id="29" dur="500" fill="hold"/>
                                        <p:tgtEl>
                                          <p:spTgt spid="19"/>
                                        </p:tgtEl>
                                        <p:attrNameLst>
                                          <p:attrName>ppt_w</p:attrName>
                                        </p:attrNameLst>
                                      </p:cBhvr>
                                      <p:tavLst>
                                        <p:tav tm="0">
                                          <p:val>
                                            <p:fltVal val="0"/>
                                          </p:val>
                                        </p:tav>
                                        <p:tav tm="100000">
                                          <p:val>
                                            <p:strVal val="#ppt_w"/>
                                          </p:val>
                                        </p:tav>
                                      </p:tavLst>
                                    </p:anim>
                                    <p:anim calcmode="lin" valueType="num">
                                      <p:cBhvr>
                                        <p:cTn id="30" dur="500" fill="hold"/>
                                        <p:tgtEl>
                                          <p:spTgt spid="19"/>
                                        </p:tgtEl>
                                        <p:attrNameLst>
                                          <p:attrName>ppt_h</p:attrName>
                                        </p:attrNameLst>
                                      </p:cBhvr>
                                      <p:tavLst>
                                        <p:tav tm="0">
                                          <p:val>
                                            <p:fltVal val="0"/>
                                          </p:val>
                                        </p:tav>
                                        <p:tav tm="100000">
                                          <p:val>
                                            <p:strVal val="#ppt_h"/>
                                          </p:val>
                                        </p:tav>
                                      </p:tavLst>
                                    </p:anim>
                                    <p:anim calcmode="lin" valueType="num">
                                      <p:cBhvr>
                                        <p:cTn id="31" dur="500" fill="hold"/>
                                        <p:tgtEl>
                                          <p:spTgt spid="19"/>
                                        </p:tgtEl>
                                        <p:attrNameLst>
                                          <p:attrName>style.rotation</p:attrName>
                                        </p:attrNameLst>
                                      </p:cBhvr>
                                      <p:tavLst>
                                        <p:tav tm="0">
                                          <p:val>
                                            <p:fltVal val="90"/>
                                          </p:val>
                                        </p:tav>
                                        <p:tav tm="100000">
                                          <p:val>
                                            <p:fltVal val="0"/>
                                          </p:val>
                                        </p:tav>
                                      </p:tavLst>
                                    </p:anim>
                                    <p:animEffect transition="in" filter="fade">
                                      <p:cBhvr>
                                        <p:cTn id="32" dur="500"/>
                                        <p:tgtEl>
                                          <p:spTgt spid="19"/>
                                        </p:tgtEl>
                                      </p:cBhvr>
                                    </p:animEffect>
                                  </p:childTnLst>
                                </p:cTn>
                              </p:par>
                            </p:childTnLst>
                          </p:cTn>
                        </p:par>
                        <p:par>
                          <p:cTn id="33" fill="hold">
                            <p:stCondLst>
                              <p:cond delay="2500"/>
                            </p:stCondLst>
                            <p:childTnLst>
                              <p:par>
                                <p:cTn id="34" presetID="22" presetClass="entr" presetSubtype="1"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up)">
                                      <p:cBhvr>
                                        <p:cTn id="36" dur="500"/>
                                        <p:tgtEl>
                                          <p:spTgt spid="9"/>
                                        </p:tgtEl>
                                      </p:cBhvr>
                                    </p:animEffect>
                                  </p:childTnLst>
                                </p:cTn>
                              </p:par>
                            </p:childTnLst>
                          </p:cTn>
                        </p:par>
                        <p:par>
                          <p:cTn id="37" fill="hold">
                            <p:stCondLst>
                              <p:cond delay="3000"/>
                            </p:stCondLst>
                            <p:childTnLst>
                              <p:par>
                                <p:cTn id="38" presetID="31" presetClass="entr" presetSubtype="0"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p:cTn id="40" dur="500" fill="hold"/>
                                        <p:tgtEl>
                                          <p:spTgt spid="4"/>
                                        </p:tgtEl>
                                        <p:attrNameLst>
                                          <p:attrName>ppt_w</p:attrName>
                                        </p:attrNameLst>
                                      </p:cBhvr>
                                      <p:tavLst>
                                        <p:tav tm="0">
                                          <p:val>
                                            <p:fltVal val="0"/>
                                          </p:val>
                                        </p:tav>
                                        <p:tav tm="100000">
                                          <p:val>
                                            <p:strVal val="#ppt_w"/>
                                          </p:val>
                                        </p:tav>
                                      </p:tavLst>
                                    </p:anim>
                                    <p:anim calcmode="lin" valueType="num">
                                      <p:cBhvr>
                                        <p:cTn id="41" dur="500" fill="hold"/>
                                        <p:tgtEl>
                                          <p:spTgt spid="4"/>
                                        </p:tgtEl>
                                        <p:attrNameLst>
                                          <p:attrName>ppt_h</p:attrName>
                                        </p:attrNameLst>
                                      </p:cBhvr>
                                      <p:tavLst>
                                        <p:tav tm="0">
                                          <p:val>
                                            <p:fltVal val="0"/>
                                          </p:val>
                                        </p:tav>
                                        <p:tav tm="100000">
                                          <p:val>
                                            <p:strVal val="#ppt_h"/>
                                          </p:val>
                                        </p:tav>
                                      </p:tavLst>
                                    </p:anim>
                                    <p:anim calcmode="lin" valueType="num">
                                      <p:cBhvr>
                                        <p:cTn id="42" dur="500" fill="hold"/>
                                        <p:tgtEl>
                                          <p:spTgt spid="4"/>
                                        </p:tgtEl>
                                        <p:attrNameLst>
                                          <p:attrName>style.rotation</p:attrName>
                                        </p:attrNameLst>
                                      </p:cBhvr>
                                      <p:tavLst>
                                        <p:tav tm="0">
                                          <p:val>
                                            <p:fltVal val="90"/>
                                          </p:val>
                                        </p:tav>
                                        <p:tav tm="100000">
                                          <p:val>
                                            <p:fltVal val="0"/>
                                          </p:val>
                                        </p:tav>
                                      </p:tavLst>
                                    </p:anim>
                                    <p:animEffect transition="in" filter="fade">
                                      <p:cBhvr>
                                        <p:cTn id="43" dur="500"/>
                                        <p:tgtEl>
                                          <p:spTgt spid="4"/>
                                        </p:tgtEl>
                                      </p:cBhvr>
                                    </p:animEffect>
                                  </p:childTnLst>
                                </p:cTn>
                              </p:par>
                            </p:childTnLst>
                          </p:cTn>
                        </p:par>
                        <p:par>
                          <p:cTn id="44" fill="hold">
                            <p:stCondLst>
                              <p:cond delay="3500"/>
                            </p:stCondLst>
                            <p:childTnLst>
                              <p:par>
                                <p:cTn id="45" presetID="22" presetClass="entr" presetSubtype="1"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up)">
                                      <p:cBhvr>
                                        <p:cTn id="47" dur="500"/>
                                        <p:tgtEl>
                                          <p:spTgt spid="10"/>
                                        </p:tgtEl>
                                      </p:cBhvr>
                                    </p:animEffect>
                                  </p:childTnLst>
                                </p:cTn>
                              </p:par>
                            </p:childTnLst>
                          </p:cTn>
                        </p:par>
                        <p:par>
                          <p:cTn id="48" fill="hold">
                            <p:stCondLst>
                              <p:cond delay="4000"/>
                            </p:stCondLst>
                            <p:childTnLst>
                              <p:par>
                                <p:cTn id="49" presetID="31" presetClass="entr" presetSubtype="0"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 calcmode="lin" valueType="num">
                                      <p:cBhvr>
                                        <p:cTn id="53" dur="500" fill="hold"/>
                                        <p:tgtEl>
                                          <p:spTgt spid="22"/>
                                        </p:tgtEl>
                                        <p:attrNameLst>
                                          <p:attrName>style.rotation</p:attrName>
                                        </p:attrNameLst>
                                      </p:cBhvr>
                                      <p:tavLst>
                                        <p:tav tm="0">
                                          <p:val>
                                            <p:fltVal val="90"/>
                                          </p:val>
                                        </p:tav>
                                        <p:tav tm="100000">
                                          <p:val>
                                            <p:fltVal val="0"/>
                                          </p:val>
                                        </p:tav>
                                      </p:tavLst>
                                    </p:anim>
                                    <p:animEffect transition="in" filter="fade">
                                      <p:cBhvr>
                                        <p:cTn id="54" dur="500"/>
                                        <p:tgtEl>
                                          <p:spTgt spid="22"/>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wipe(up)">
                                      <p:cBhvr>
                                        <p:cTn id="58" dur="500"/>
                                        <p:tgtEl>
                                          <p:spTgt spid="11"/>
                                        </p:tgtEl>
                                      </p:cBhvr>
                                    </p:animEffect>
                                  </p:childTnLst>
                                </p:cTn>
                              </p:par>
                            </p:childTnLst>
                          </p:cTn>
                        </p:par>
                        <p:par>
                          <p:cTn id="59" fill="hold">
                            <p:stCondLst>
                              <p:cond delay="5000"/>
                            </p:stCondLst>
                            <p:childTnLst>
                              <p:par>
                                <p:cTn id="60" presetID="31" presetClass="entr" presetSubtype="0" fill="hold" nodeType="afterEffect">
                                  <p:stCondLst>
                                    <p:cond delay="0"/>
                                  </p:stCondLst>
                                  <p:childTnLst>
                                    <p:set>
                                      <p:cBhvr>
                                        <p:cTn id="61" dur="1" fill="hold">
                                          <p:stCondLst>
                                            <p:cond delay="0"/>
                                          </p:stCondLst>
                                        </p:cTn>
                                        <p:tgtEl>
                                          <p:spTgt spid="25"/>
                                        </p:tgtEl>
                                        <p:attrNameLst>
                                          <p:attrName>style.visibility</p:attrName>
                                        </p:attrNameLst>
                                      </p:cBhvr>
                                      <p:to>
                                        <p:strVal val="visible"/>
                                      </p:to>
                                    </p:set>
                                    <p:anim calcmode="lin" valueType="num">
                                      <p:cBhvr>
                                        <p:cTn id="62" dur="500" fill="hold"/>
                                        <p:tgtEl>
                                          <p:spTgt spid="25"/>
                                        </p:tgtEl>
                                        <p:attrNameLst>
                                          <p:attrName>ppt_w</p:attrName>
                                        </p:attrNameLst>
                                      </p:cBhvr>
                                      <p:tavLst>
                                        <p:tav tm="0">
                                          <p:val>
                                            <p:fltVal val="0"/>
                                          </p:val>
                                        </p:tav>
                                        <p:tav tm="100000">
                                          <p:val>
                                            <p:strVal val="#ppt_w"/>
                                          </p:val>
                                        </p:tav>
                                      </p:tavLst>
                                    </p:anim>
                                    <p:anim calcmode="lin" valueType="num">
                                      <p:cBhvr>
                                        <p:cTn id="63" dur="500" fill="hold"/>
                                        <p:tgtEl>
                                          <p:spTgt spid="25"/>
                                        </p:tgtEl>
                                        <p:attrNameLst>
                                          <p:attrName>ppt_h</p:attrName>
                                        </p:attrNameLst>
                                      </p:cBhvr>
                                      <p:tavLst>
                                        <p:tav tm="0">
                                          <p:val>
                                            <p:fltVal val="0"/>
                                          </p:val>
                                        </p:tav>
                                        <p:tav tm="100000">
                                          <p:val>
                                            <p:strVal val="#ppt_h"/>
                                          </p:val>
                                        </p:tav>
                                      </p:tavLst>
                                    </p:anim>
                                    <p:anim calcmode="lin" valueType="num">
                                      <p:cBhvr>
                                        <p:cTn id="64" dur="500" fill="hold"/>
                                        <p:tgtEl>
                                          <p:spTgt spid="25"/>
                                        </p:tgtEl>
                                        <p:attrNameLst>
                                          <p:attrName>style.rotation</p:attrName>
                                        </p:attrNameLst>
                                      </p:cBhvr>
                                      <p:tavLst>
                                        <p:tav tm="0">
                                          <p:val>
                                            <p:fltVal val="90"/>
                                          </p:val>
                                        </p:tav>
                                        <p:tav tm="100000">
                                          <p:val>
                                            <p:fltVal val="0"/>
                                          </p:val>
                                        </p:tav>
                                      </p:tavLst>
                                    </p:anim>
                                    <p:animEffect transition="in" filter="fade">
                                      <p:cBhvr>
                                        <p:cTn id="65" dur="500"/>
                                        <p:tgtEl>
                                          <p:spTgt spid="25"/>
                                        </p:tgtEl>
                                      </p:cBhvr>
                                    </p:animEffect>
                                  </p:childTnLst>
                                </p:cTn>
                              </p:par>
                            </p:childTnLst>
                          </p:cTn>
                        </p:par>
                        <p:par>
                          <p:cTn id="66" fill="hold">
                            <p:stCondLst>
                              <p:cond delay="5500"/>
                            </p:stCondLst>
                            <p:childTnLst>
                              <p:par>
                                <p:cTn id="67" presetID="22" presetClass="entr" presetSubtype="1" fill="hold" grpId="0" nodeType="after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wipe(up)">
                                      <p:cBhvr>
                                        <p:cTn id="6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7F9AD-3E53-4B57-A087-E34B94E39AD5}"/>
              </a:ext>
            </a:extLst>
          </p:cNvPr>
          <p:cNvSpPr>
            <a:spLocks noGrp="1"/>
          </p:cNvSpPr>
          <p:nvPr>
            <p:ph type="title"/>
          </p:nvPr>
        </p:nvSpPr>
        <p:spPr/>
        <p:txBody>
          <a:bodyPr/>
          <a:lstStyle/>
          <a:p>
            <a:r>
              <a:rPr lang="en-CA" dirty="0" err="1"/>
              <a:t>Fonctionnement</a:t>
            </a:r>
            <a:r>
              <a:rPr lang="en-CA" dirty="0"/>
              <a:t> des fonds </a:t>
            </a:r>
            <a:r>
              <a:rPr lang="en-CA" dirty="0" err="1"/>
              <a:t>communs</a:t>
            </a:r>
            <a:endParaRPr lang="en-CA" dirty="0"/>
          </a:p>
        </p:txBody>
      </p:sp>
      <p:grpSp>
        <p:nvGrpSpPr>
          <p:cNvPr id="4" name="Group 3">
            <a:extLst>
              <a:ext uri="{FF2B5EF4-FFF2-40B4-BE49-F238E27FC236}">
                <a16:creationId xmlns:a16="http://schemas.microsoft.com/office/drawing/2014/main" id="{68D3900D-228D-4299-9EBD-F01EF45C5E45}"/>
              </a:ext>
            </a:extLst>
          </p:cNvPr>
          <p:cNvGrpSpPr/>
          <p:nvPr/>
        </p:nvGrpSpPr>
        <p:grpSpPr>
          <a:xfrm>
            <a:off x="457200" y="1066708"/>
            <a:ext cx="2661591" cy="4971659"/>
            <a:chOff x="457200" y="1192213"/>
            <a:chExt cx="2661591" cy="4971659"/>
          </a:xfrm>
        </p:grpSpPr>
        <p:grpSp>
          <p:nvGrpSpPr>
            <p:cNvPr id="5" name="Group 4">
              <a:extLst>
                <a:ext uri="{FF2B5EF4-FFF2-40B4-BE49-F238E27FC236}">
                  <a16:creationId xmlns:a16="http://schemas.microsoft.com/office/drawing/2014/main" id="{C29EE060-B749-4E6F-8573-043B92283D0C}"/>
                </a:ext>
              </a:extLst>
            </p:cNvPr>
            <p:cNvGrpSpPr/>
            <p:nvPr/>
          </p:nvGrpSpPr>
          <p:grpSpPr>
            <a:xfrm>
              <a:off x="457200" y="1192213"/>
              <a:ext cx="2661591" cy="4971659"/>
              <a:chOff x="457200" y="1192213"/>
              <a:chExt cx="2661591" cy="4971659"/>
            </a:xfrm>
          </p:grpSpPr>
          <p:sp>
            <p:nvSpPr>
              <p:cNvPr id="7" name="Text Box 3">
                <a:extLst>
                  <a:ext uri="{FF2B5EF4-FFF2-40B4-BE49-F238E27FC236}">
                    <a16:creationId xmlns:a16="http://schemas.microsoft.com/office/drawing/2014/main" id="{35C0F613-20FF-4EAD-9D5D-CAD1CB38DE10}"/>
                  </a:ext>
                </a:extLst>
              </p:cNvPr>
              <p:cNvSpPr txBox="1">
                <a:spLocks noChangeArrowheads="1"/>
              </p:cNvSpPr>
              <p:nvPr/>
            </p:nvSpPr>
            <p:spPr bwMode="auto">
              <a:xfrm>
                <a:off x="467031" y="4547180"/>
                <a:ext cx="2651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lvl="0" algn="ctr" defTabSz="914400" eaLnBrk="1" hangingPunct="1">
                  <a:lnSpc>
                    <a:spcPct val="100000"/>
                  </a:lnSpc>
                  <a:spcBef>
                    <a:spcPts val="0"/>
                  </a:spcBef>
                  <a:spcAft>
                    <a:spcPts val="900"/>
                  </a:spcAft>
                  <a:buClr>
                    <a:srgbClr val="005695"/>
                  </a:buClr>
                  <a:buNone/>
                </a:pPr>
                <a:r>
                  <a:rPr lang="fr-CA" sz="1200" kern="0" baseline="0" dirty="0">
                    <a:latin typeface="Arial"/>
                  </a:rPr>
                  <a:t>Tous les fonds communs ont un objectif de placement précis, qui est énoncé dans le prospectus simplifié.</a:t>
                </a:r>
              </a:p>
            </p:txBody>
          </p:sp>
          <p:sp>
            <p:nvSpPr>
              <p:cNvPr id="8" name="Text Box 3">
                <a:extLst>
                  <a:ext uri="{FF2B5EF4-FFF2-40B4-BE49-F238E27FC236}">
                    <a16:creationId xmlns:a16="http://schemas.microsoft.com/office/drawing/2014/main" id="{362784F8-2B03-4546-AFA6-B0B2B4A460E6}"/>
                  </a:ext>
                </a:extLst>
              </p:cNvPr>
              <p:cNvSpPr txBox="1">
                <a:spLocks noChangeArrowheads="1"/>
              </p:cNvSpPr>
              <p:nvPr/>
            </p:nvSpPr>
            <p:spPr bwMode="auto">
              <a:xfrm>
                <a:off x="467031" y="1362509"/>
                <a:ext cx="2651760" cy="656791"/>
              </a:xfrm>
              <a:prstGeom prst="rect">
                <a:avLst/>
              </a:prstGeom>
              <a:noFill/>
              <a:ln>
                <a:noFill/>
              </a:ln>
            </p:spPr>
            <p:txBody>
              <a:bodyPr wrap="square" anchor="ctr" anchorCtr="0">
                <a:no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FontTx/>
                  <a:buNone/>
                </a:pPr>
                <a:r>
                  <a:rPr lang="fr-CA" altLang="en-US" sz="2000" baseline="0" dirty="0">
                    <a:solidFill>
                      <a:schemeClr val="accent1"/>
                    </a:solidFill>
                  </a:rPr>
                  <a:t>OBJECTIF</a:t>
                </a:r>
              </a:p>
            </p:txBody>
          </p:sp>
          <p:sp>
            <p:nvSpPr>
              <p:cNvPr id="9" name="Oval 8">
                <a:extLst>
                  <a:ext uri="{FF2B5EF4-FFF2-40B4-BE49-F238E27FC236}">
                    <a16:creationId xmlns:a16="http://schemas.microsoft.com/office/drawing/2014/main" id="{A868AA78-0D53-4A06-A288-7AF80C7082A3}"/>
                  </a:ext>
                </a:extLst>
              </p:cNvPr>
              <p:cNvSpPr/>
              <p:nvPr/>
            </p:nvSpPr>
            <p:spPr>
              <a:xfrm>
                <a:off x="760523"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0" name="Rectangle 9">
                <a:extLst>
                  <a:ext uri="{FF2B5EF4-FFF2-40B4-BE49-F238E27FC236}">
                    <a16:creationId xmlns:a16="http://schemas.microsoft.com/office/drawing/2014/main" id="{12EAF4C8-3998-4266-868D-35803DE6A91A}"/>
                  </a:ext>
                </a:extLst>
              </p:cNvPr>
              <p:cNvSpPr/>
              <p:nvPr/>
            </p:nvSpPr>
            <p:spPr>
              <a:xfrm>
                <a:off x="457200"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1" name="Rectangle 10">
                <a:extLst>
                  <a:ext uri="{FF2B5EF4-FFF2-40B4-BE49-F238E27FC236}">
                    <a16:creationId xmlns:a16="http://schemas.microsoft.com/office/drawing/2014/main" id="{119934C8-B647-4B8E-B7CA-71A0A17FFAAE}"/>
                  </a:ext>
                </a:extLst>
              </p:cNvPr>
              <p:cNvSpPr/>
              <p:nvPr/>
            </p:nvSpPr>
            <p:spPr>
              <a:xfrm>
                <a:off x="457200"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grpSp>
        <p:pic>
          <p:nvPicPr>
            <p:cNvPr id="6" name="Picture 5">
              <a:extLst>
                <a:ext uri="{FF2B5EF4-FFF2-40B4-BE49-F238E27FC236}">
                  <a16:creationId xmlns:a16="http://schemas.microsoft.com/office/drawing/2014/main" id="{B329F4EE-9029-4A68-9B5A-AA443DCF2D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861" y="2059734"/>
              <a:ext cx="2287477" cy="2293831"/>
            </a:xfrm>
            <a:prstGeom prst="rect">
              <a:avLst/>
            </a:prstGeom>
          </p:spPr>
        </p:pic>
      </p:grpSp>
      <p:grpSp>
        <p:nvGrpSpPr>
          <p:cNvPr id="12" name="Group 11">
            <a:extLst>
              <a:ext uri="{FF2B5EF4-FFF2-40B4-BE49-F238E27FC236}">
                <a16:creationId xmlns:a16="http://schemas.microsoft.com/office/drawing/2014/main" id="{84CA8E8A-112A-4CFB-B3A9-A719939CF3AD}"/>
              </a:ext>
            </a:extLst>
          </p:cNvPr>
          <p:cNvGrpSpPr/>
          <p:nvPr/>
        </p:nvGrpSpPr>
        <p:grpSpPr>
          <a:xfrm>
            <a:off x="3308185" y="1066708"/>
            <a:ext cx="2656675" cy="4971659"/>
            <a:chOff x="3308185" y="1192213"/>
            <a:chExt cx="2656675" cy="4971659"/>
          </a:xfrm>
        </p:grpSpPr>
        <p:grpSp>
          <p:nvGrpSpPr>
            <p:cNvPr id="13" name="Group 12">
              <a:extLst>
                <a:ext uri="{FF2B5EF4-FFF2-40B4-BE49-F238E27FC236}">
                  <a16:creationId xmlns:a16="http://schemas.microsoft.com/office/drawing/2014/main" id="{B4B6A1B4-AFFD-4DED-82EF-E447C8C0C8CB}"/>
                </a:ext>
              </a:extLst>
            </p:cNvPr>
            <p:cNvGrpSpPr/>
            <p:nvPr/>
          </p:nvGrpSpPr>
          <p:grpSpPr>
            <a:xfrm>
              <a:off x="3308185" y="1192213"/>
              <a:ext cx="2656675" cy="4971659"/>
              <a:chOff x="3308185" y="1192213"/>
              <a:chExt cx="2656675" cy="4971659"/>
            </a:xfrm>
          </p:grpSpPr>
          <p:sp>
            <p:nvSpPr>
              <p:cNvPr id="15" name="Text Box 4">
                <a:extLst>
                  <a:ext uri="{FF2B5EF4-FFF2-40B4-BE49-F238E27FC236}">
                    <a16:creationId xmlns:a16="http://schemas.microsoft.com/office/drawing/2014/main" id="{645DC5AC-3E54-488D-8CFC-7C957CF4442A}"/>
                  </a:ext>
                </a:extLst>
              </p:cNvPr>
              <p:cNvSpPr txBox="1">
                <a:spLocks noChangeArrowheads="1"/>
              </p:cNvSpPr>
              <p:nvPr/>
            </p:nvSpPr>
            <p:spPr bwMode="auto">
              <a:xfrm>
                <a:off x="3313100" y="4547180"/>
                <a:ext cx="2651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None/>
                </a:pPr>
                <a:r>
                  <a:rPr lang="fr-CA" altLang="en-US" sz="1200" baseline="0" dirty="0"/>
                  <a:t>Les gestionnaires investissent dans divers titres conformes à l’objectif de placement du fonds.</a:t>
                </a:r>
              </a:p>
            </p:txBody>
          </p:sp>
          <p:sp>
            <p:nvSpPr>
              <p:cNvPr id="16" name="Text Box 4">
                <a:extLst>
                  <a:ext uri="{FF2B5EF4-FFF2-40B4-BE49-F238E27FC236}">
                    <a16:creationId xmlns:a16="http://schemas.microsoft.com/office/drawing/2014/main" id="{455F3DF7-7717-4474-9689-01C32E7C7E65}"/>
                  </a:ext>
                </a:extLst>
              </p:cNvPr>
              <p:cNvSpPr txBox="1">
                <a:spLocks noChangeArrowheads="1"/>
              </p:cNvSpPr>
              <p:nvPr/>
            </p:nvSpPr>
            <p:spPr bwMode="auto">
              <a:xfrm>
                <a:off x="3308185" y="1362509"/>
                <a:ext cx="2651760" cy="656791"/>
              </a:xfrm>
              <a:prstGeom prst="rect">
                <a:avLst/>
              </a:prstGeom>
              <a:noFill/>
              <a:ln>
                <a:noFill/>
              </a:ln>
            </p:spPr>
            <p:txBody>
              <a:bodyPr wrap="square" anchor="ctr" anchorCtr="0">
                <a:noAutofit/>
              </a:bodyPr>
              <a:lstStyle>
                <a:defPPr>
                  <a:defRPr lang="en-US"/>
                </a:defPPr>
                <a:lvl1pPr algn="ctr" defTabSz="457200" eaLnBrk="1" hangingPunct="1">
                  <a:lnSpc>
                    <a:spcPct val="100000"/>
                  </a:lnSpc>
                  <a:buClrTx/>
                  <a:buSzTx/>
                  <a:buFontTx/>
                  <a:buNone/>
                  <a:defRPr sz="2000" baseline="0">
                    <a:solidFill>
                      <a:schemeClr val="accent1"/>
                    </a:solidFill>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9pPr>
              </a:lstStyle>
              <a:p>
                <a:r>
                  <a:rPr lang="fr-CA" altLang="en-US" dirty="0"/>
                  <a:t>GESTION</a:t>
                </a:r>
              </a:p>
            </p:txBody>
          </p:sp>
          <p:sp>
            <p:nvSpPr>
              <p:cNvPr id="17" name="Oval 16">
                <a:extLst>
                  <a:ext uri="{FF2B5EF4-FFF2-40B4-BE49-F238E27FC236}">
                    <a16:creationId xmlns:a16="http://schemas.microsoft.com/office/drawing/2014/main" id="{7068E13C-FA72-4B65-B20C-EA7773FD6613}"/>
                  </a:ext>
                </a:extLst>
              </p:cNvPr>
              <p:cNvSpPr/>
              <p:nvPr/>
            </p:nvSpPr>
            <p:spPr>
              <a:xfrm>
                <a:off x="3692014"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8" name="Rectangle 17">
                <a:extLst>
                  <a:ext uri="{FF2B5EF4-FFF2-40B4-BE49-F238E27FC236}">
                    <a16:creationId xmlns:a16="http://schemas.microsoft.com/office/drawing/2014/main" id="{996BFDDC-FA51-44CC-A9D0-C26028B35BBC}"/>
                  </a:ext>
                </a:extLst>
              </p:cNvPr>
              <p:cNvSpPr/>
              <p:nvPr/>
            </p:nvSpPr>
            <p:spPr>
              <a:xfrm>
                <a:off x="3330679"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9" name="Rectangle 18">
                <a:extLst>
                  <a:ext uri="{FF2B5EF4-FFF2-40B4-BE49-F238E27FC236}">
                    <a16:creationId xmlns:a16="http://schemas.microsoft.com/office/drawing/2014/main" id="{59C23248-1C5D-4186-8896-8D8EF09E5CAE}"/>
                  </a:ext>
                </a:extLst>
              </p:cNvPr>
              <p:cNvSpPr/>
              <p:nvPr/>
            </p:nvSpPr>
            <p:spPr>
              <a:xfrm>
                <a:off x="3330679"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grpSp>
        <p:pic>
          <p:nvPicPr>
            <p:cNvPr id="14" name="Picture 13">
              <a:extLst>
                <a:ext uri="{FF2B5EF4-FFF2-40B4-BE49-F238E27FC236}">
                  <a16:creationId xmlns:a16="http://schemas.microsoft.com/office/drawing/2014/main" id="{F0DD6FB4-384C-4B12-B1C0-B37C2AEBA4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7007" y="2086152"/>
              <a:ext cx="2234789" cy="2240997"/>
            </a:xfrm>
            <a:prstGeom prst="rect">
              <a:avLst/>
            </a:prstGeom>
          </p:spPr>
        </p:pic>
      </p:grpSp>
      <p:grpSp>
        <p:nvGrpSpPr>
          <p:cNvPr id="20" name="Group 19">
            <a:extLst>
              <a:ext uri="{FF2B5EF4-FFF2-40B4-BE49-F238E27FC236}">
                <a16:creationId xmlns:a16="http://schemas.microsoft.com/office/drawing/2014/main" id="{CA21D692-AA12-4140-941D-617785A1C517}"/>
              </a:ext>
            </a:extLst>
          </p:cNvPr>
          <p:cNvGrpSpPr/>
          <p:nvPr/>
        </p:nvGrpSpPr>
        <p:grpSpPr>
          <a:xfrm>
            <a:off x="6096000" y="1066708"/>
            <a:ext cx="2705100" cy="4971659"/>
            <a:chOff x="6096000" y="1192213"/>
            <a:chExt cx="2705100" cy="4971659"/>
          </a:xfrm>
        </p:grpSpPr>
        <p:grpSp>
          <p:nvGrpSpPr>
            <p:cNvPr id="21" name="Group 20">
              <a:extLst>
                <a:ext uri="{FF2B5EF4-FFF2-40B4-BE49-F238E27FC236}">
                  <a16:creationId xmlns:a16="http://schemas.microsoft.com/office/drawing/2014/main" id="{89ABAA40-BD72-4559-A577-42F841A32A16}"/>
                </a:ext>
              </a:extLst>
            </p:cNvPr>
            <p:cNvGrpSpPr/>
            <p:nvPr/>
          </p:nvGrpSpPr>
          <p:grpSpPr>
            <a:xfrm>
              <a:off x="6096000" y="1192213"/>
              <a:ext cx="2705100" cy="4971659"/>
              <a:chOff x="6096000" y="1192213"/>
              <a:chExt cx="2705100" cy="4971659"/>
            </a:xfrm>
          </p:grpSpPr>
          <p:sp>
            <p:nvSpPr>
              <p:cNvPr id="23" name="Text Box 5">
                <a:extLst>
                  <a:ext uri="{FF2B5EF4-FFF2-40B4-BE49-F238E27FC236}">
                    <a16:creationId xmlns:a16="http://schemas.microsoft.com/office/drawing/2014/main" id="{0D4676D0-4F73-48F3-B20C-675DD7C94210}"/>
                  </a:ext>
                </a:extLst>
              </p:cNvPr>
              <p:cNvSpPr txBox="1">
                <a:spLocks noChangeArrowheads="1"/>
              </p:cNvSpPr>
              <p:nvPr/>
            </p:nvSpPr>
            <p:spPr bwMode="auto">
              <a:xfrm>
                <a:off x="6149340" y="1362509"/>
                <a:ext cx="2651760" cy="656791"/>
              </a:xfrm>
              <a:prstGeom prst="rect">
                <a:avLst/>
              </a:prstGeom>
              <a:noFill/>
              <a:ln>
                <a:noFill/>
              </a:ln>
            </p:spPr>
            <p:txBody>
              <a:bodyPr wrap="square" anchor="ctr" anchorCtr="0">
                <a:noAutofit/>
              </a:bodyPr>
              <a:lstStyle>
                <a:defPPr>
                  <a:defRPr lang="en-US"/>
                </a:defPPr>
                <a:lvl1pPr algn="ctr" defTabSz="457200" eaLnBrk="1" hangingPunct="1">
                  <a:lnSpc>
                    <a:spcPct val="100000"/>
                  </a:lnSpc>
                  <a:buClrTx/>
                  <a:buSzTx/>
                  <a:buFontTx/>
                  <a:buNone/>
                  <a:defRPr sz="2000" baseline="0">
                    <a:solidFill>
                      <a:schemeClr val="accent1"/>
                    </a:solidFill>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9pPr>
              </a:lstStyle>
              <a:p>
                <a:r>
                  <a:rPr lang="fr-CA" altLang="en-US" dirty="0"/>
                  <a:t>ÉVALUATION QUOTIDIENNE</a:t>
                </a:r>
              </a:p>
            </p:txBody>
          </p:sp>
          <p:sp>
            <p:nvSpPr>
              <p:cNvPr id="24" name="Oval 23">
                <a:extLst>
                  <a:ext uri="{FF2B5EF4-FFF2-40B4-BE49-F238E27FC236}">
                    <a16:creationId xmlns:a16="http://schemas.microsoft.com/office/drawing/2014/main" id="{8ACE6572-8831-4AD9-9EA1-58EC73427BCC}"/>
                  </a:ext>
                </a:extLst>
              </p:cNvPr>
              <p:cNvSpPr/>
              <p:nvPr/>
            </p:nvSpPr>
            <p:spPr>
              <a:xfrm>
                <a:off x="6442832"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25" name="Rectangle 24">
                <a:extLst>
                  <a:ext uri="{FF2B5EF4-FFF2-40B4-BE49-F238E27FC236}">
                    <a16:creationId xmlns:a16="http://schemas.microsoft.com/office/drawing/2014/main" id="{E6FA4E61-F62D-4C20-9F28-6F7D32BECBA6}"/>
                  </a:ext>
                </a:extLst>
              </p:cNvPr>
              <p:cNvSpPr/>
              <p:nvPr/>
            </p:nvSpPr>
            <p:spPr>
              <a:xfrm>
                <a:off x="6204157"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26" name="Rectangle 25">
                <a:extLst>
                  <a:ext uri="{FF2B5EF4-FFF2-40B4-BE49-F238E27FC236}">
                    <a16:creationId xmlns:a16="http://schemas.microsoft.com/office/drawing/2014/main" id="{817F05CF-8F44-4574-86DA-ED4E71F8BE90}"/>
                  </a:ext>
                </a:extLst>
              </p:cNvPr>
              <p:cNvSpPr/>
              <p:nvPr/>
            </p:nvSpPr>
            <p:spPr>
              <a:xfrm>
                <a:off x="6204157"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27" name="Text Box 4">
                <a:extLst>
                  <a:ext uri="{FF2B5EF4-FFF2-40B4-BE49-F238E27FC236}">
                    <a16:creationId xmlns:a16="http://schemas.microsoft.com/office/drawing/2014/main" id="{0793C2BD-4915-4D1D-A66B-AB884857FA58}"/>
                  </a:ext>
                </a:extLst>
              </p:cNvPr>
              <p:cNvSpPr txBox="1">
                <a:spLocks noChangeArrowheads="1"/>
              </p:cNvSpPr>
              <p:nvPr/>
            </p:nvSpPr>
            <p:spPr bwMode="auto">
              <a:xfrm>
                <a:off x="6096000" y="4547180"/>
                <a:ext cx="265176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None/>
                </a:pPr>
                <a:r>
                  <a:rPr lang="fr-CA" altLang="en-US" sz="1200" baseline="0" dirty="0"/>
                  <a:t>La plupart des fonds sont évalués quotidiennement. Cette évaluation sert ensuite à calculer la valeur liquidative par action, soit le prix auquel les parts du fonds sont achetées et vendues.</a:t>
                </a:r>
              </a:p>
            </p:txBody>
          </p:sp>
        </p:grpSp>
        <p:pic>
          <p:nvPicPr>
            <p:cNvPr id="22" name="Picture 21">
              <a:extLst>
                <a:ext uri="{FF2B5EF4-FFF2-40B4-BE49-F238E27FC236}">
                  <a16:creationId xmlns:a16="http://schemas.microsoft.com/office/drawing/2014/main" id="{ED43C72F-3F25-46B3-A1B8-700E1C4DA1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89129" y="2271310"/>
              <a:ext cx="1865502" cy="1870684"/>
            </a:xfrm>
            <a:prstGeom prst="rect">
              <a:avLst/>
            </a:prstGeom>
          </p:spPr>
        </p:pic>
      </p:grpSp>
    </p:spTree>
    <p:extLst>
      <p:ext uri="{BB962C8B-B14F-4D97-AF65-F5344CB8AC3E}">
        <p14:creationId xmlns:p14="http://schemas.microsoft.com/office/powerpoint/2010/main" val="733963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par>
                          <p:cTn id="12" fill="hold">
                            <p:stCondLst>
                              <p:cond delay="1500"/>
                            </p:stCondLst>
                            <p:childTnLst>
                              <p:par>
                                <p:cTn id="13" presetID="10" presetClass="entr" presetSubtype="0" fill="hold" nodeType="afterEffect">
                                  <p:stCondLst>
                                    <p:cond delay="50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F2C43-D56B-4ACA-B96D-3C634543BFE0}"/>
              </a:ext>
            </a:extLst>
          </p:cNvPr>
          <p:cNvSpPr>
            <a:spLocks noGrp="1"/>
          </p:cNvSpPr>
          <p:nvPr>
            <p:ph type="title"/>
          </p:nvPr>
        </p:nvSpPr>
        <p:spPr/>
        <p:txBody>
          <a:bodyPr/>
          <a:lstStyle/>
          <a:p>
            <a:r>
              <a:rPr lang="en-CA" dirty="0"/>
              <a:t>Prospectus</a:t>
            </a:r>
          </a:p>
        </p:txBody>
      </p:sp>
      <p:sp>
        <p:nvSpPr>
          <p:cNvPr id="3" name="Content Placeholder 2">
            <a:extLst>
              <a:ext uri="{FF2B5EF4-FFF2-40B4-BE49-F238E27FC236}">
                <a16:creationId xmlns:a16="http://schemas.microsoft.com/office/drawing/2014/main" id="{CC14B13B-E327-4092-A0BC-91F18AF8BF34}"/>
              </a:ext>
            </a:extLst>
          </p:cNvPr>
          <p:cNvSpPr>
            <a:spLocks noGrp="1"/>
          </p:cNvSpPr>
          <p:nvPr>
            <p:ph sz="quarter" idx="10"/>
          </p:nvPr>
        </p:nvSpPr>
        <p:spPr/>
        <p:txBody>
          <a:bodyPr/>
          <a:lstStyle/>
          <a:p>
            <a:r>
              <a:rPr lang="fr-FR" dirty="0">
                <a:solidFill>
                  <a:srgbClr val="333333"/>
                </a:solidFill>
              </a:rPr>
              <a:t>Il s’agit du guide d’utilisateur d’un fonds commun.</a:t>
            </a:r>
          </a:p>
          <a:p>
            <a:r>
              <a:rPr lang="fr-FR" dirty="0">
                <a:solidFill>
                  <a:srgbClr val="333333"/>
                </a:solidFill>
              </a:rPr>
              <a:t>La société de fonds communs de placement doit mettre à jour ce document juridique chaque année et le déposer auprès des organismes de réglementation des valeurs mobilières.</a:t>
            </a:r>
          </a:p>
          <a:p>
            <a:r>
              <a:rPr lang="fr-FR" dirty="0">
                <a:solidFill>
                  <a:srgbClr val="333333"/>
                </a:solidFill>
              </a:rPr>
              <a:t>Le prospectus contient des renseignements importants tels que les frais du fonds, son objectif de placement et les risques associés.</a:t>
            </a:r>
          </a:p>
          <a:p>
            <a:endParaRPr lang="en-CA" dirty="0"/>
          </a:p>
        </p:txBody>
      </p:sp>
    </p:spTree>
    <p:extLst>
      <p:ext uri="{BB962C8B-B14F-4D97-AF65-F5344CB8AC3E}">
        <p14:creationId xmlns:p14="http://schemas.microsoft.com/office/powerpoint/2010/main" val="3305666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6E67C-1548-4B0C-AE59-729C5033C026}"/>
              </a:ext>
            </a:extLst>
          </p:cNvPr>
          <p:cNvSpPr>
            <a:spLocks noGrp="1"/>
          </p:cNvSpPr>
          <p:nvPr>
            <p:ph type="title"/>
          </p:nvPr>
        </p:nvSpPr>
        <p:spPr/>
        <p:txBody>
          <a:bodyPr/>
          <a:lstStyle/>
          <a:p>
            <a:r>
              <a:rPr lang="fr-FR" dirty="0"/>
              <a:t>Frais des fonds communs de placement</a:t>
            </a:r>
            <a:endParaRPr lang="en-CA" dirty="0"/>
          </a:p>
        </p:txBody>
      </p:sp>
      <p:graphicFrame>
        <p:nvGraphicFramePr>
          <p:cNvPr id="24" name="Table 23">
            <a:extLst>
              <a:ext uri="{FF2B5EF4-FFF2-40B4-BE49-F238E27FC236}">
                <a16:creationId xmlns:a16="http://schemas.microsoft.com/office/drawing/2014/main" id="{32D2B6FF-6C7E-44A4-B0CB-748C7A4BB0C5}"/>
              </a:ext>
            </a:extLst>
          </p:cNvPr>
          <p:cNvGraphicFramePr>
            <a:graphicFrameLocks noGrp="1"/>
          </p:cNvGraphicFramePr>
          <p:nvPr>
            <p:extLst>
              <p:ext uri="{D42A27DB-BD31-4B8C-83A1-F6EECF244321}">
                <p14:modId xmlns:p14="http://schemas.microsoft.com/office/powerpoint/2010/main" val="503329698"/>
              </p:ext>
            </p:extLst>
          </p:nvPr>
        </p:nvGraphicFramePr>
        <p:xfrm>
          <a:off x="527754" y="1365465"/>
          <a:ext cx="8196649" cy="3688080"/>
        </p:xfrm>
        <a:graphic>
          <a:graphicData uri="http://schemas.openxmlformats.org/drawingml/2006/table">
            <a:tbl>
              <a:tblPr/>
              <a:tblGrid>
                <a:gridCol w="3322482">
                  <a:extLst>
                    <a:ext uri="{9D8B030D-6E8A-4147-A177-3AD203B41FA5}">
                      <a16:colId xmlns:a16="http://schemas.microsoft.com/office/drawing/2014/main" val="20000"/>
                    </a:ext>
                  </a:extLst>
                </a:gridCol>
                <a:gridCol w="4874167">
                  <a:extLst>
                    <a:ext uri="{9D8B030D-6E8A-4147-A177-3AD203B41FA5}">
                      <a16:colId xmlns:a16="http://schemas.microsoft.com/office/drawing/2014/main" val="20001"/>
                    </a:ext>
                  </a:extLst>
                </a:gridCol>
              </a:tblGrid>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1" i="0" u="none" strike="noStrike" cap="none" normalizeH="0" baseline="0" noProof="0" dirty="0">
                          <a:ln>
                            <a:noFill/>
                          </a:ln>
                          <a:solidFill>
                            <a:schemeClr val="bg1"/>
                          </a:solidFill>
                          <a:effectLst/>
                          <a:latin typeface="Arial" charset="0"/>
                        </a:rPr>
                        <a:t>Frais de gestion</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lvl="0" algn="l" defTabSz="914400" eaLnBrk="1" hangingPunct="1">
                        <a:lnSpc>
                          <a:spcPct val="100000"/>
                        </a:lnSpc>
                        <a:spcBef>
                          <a:spcPts val="0"/>
                        </a:spcBef>
                        <a:spcAft>
                          <a:spcPts val="900"/>
                        </a:spcAft>
                        <a:buClr>
                          <a:srgbClr val="005695"/>
                        </a:buClr>
                        <a:buNone/>
                      </a:pPr>
                      <a:r>
                        <a:rPr lang="fr-CA" sz="1400" kern="0" baseline="0" noProof="0" dirty="0">
                          <a:solidFill>
                            <a:srgbClr val="333333"/>
                          </a:solidFill>
                          <a:latin typeface="+mn-lt"/>
                        </a:rPr>
                        <a:t>Le ratio des frais de gestion (RFG) correspond aux frais annuels prélevés dans un fonds commun par la société de gestion en contrepartie des coûts de fonctionnement.</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9525" cap="flat" cmpd="sng" algn="ctr">
                      <a:solidFill>
                        <a:srgbClr val="B2B2B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0"/>
                  </a:ext>
                </a:extLst>
              </a:tr>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1" i="0" u="none" strike="noStrike" cap="none" normalizeH="0" baseline="0" noProof="0" dirty="0">
                          <a:ln>
                            <a:noFill/>
                          </a:ln>
                          <a:solidFill>
                            <a:schemeClr val="bg1"/>
                          </a:solidFill>
                          <a:effectLst/>
                          <a:latin typeface="Arial" charset="0"/>
                        </a:rPr>
                        <a:t>Frais d’acquisition</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algn="l" eaLnBrk="1" hangingPunct="1">
                        <a:lnSpc>
                          <a:spcPct val="100000"/>
                        </a:lnSpc>
                        <a:spcBef>
                          <a:spcPct val="0"/>
                        </a:spcBef>
                        <a:buClrTx/>
                        <a:buSzTx/>
                        <a:buNone/>
                      </a:pPr>
                      <a:r>
                        <a:rPr lang="fr-CA" altLang="en-US" sz="1400" baseline="0" noProof="0" dirty="0">
                          <a:solidFill>
                            <a:srgbClr val="333333"/>
                          </a:solidFill>
                        </a:rPr>
                        <a:t>Il existe quatre structures de frais pour les fonds communs :</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frais à l’achat : payés à l’acquisition des parts;</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frais reportés : payés à la vente des parts;</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frais reportés modérés : payés à la vente, mais inférieurs aux frais reportés;</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aucuns frais d’acquisition : fonds sans frais.</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1" i="0" u="none" strike="noStrike" cap="none" normalizeH="0" baseline="0" noProof="0" dirty="0">
                          <a:ln>
                            <a:noFill/>
                          </a:ln>
                          <a:solidFill>
                            <a:schemeClr val="bg1"/>
                          </a:solidFill>
                          <a:effectLst/>
                          <a:latin typeface="Arial" charset="0"/>
                        </a:rPr>
                        <a:t>Frais autres</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chemeClr val="accent2"/>
                    </a:solidFill>
                  </a:tcPr>
                </a:tc>
                <a:tc>
                  <a:txBody>
                    <a:bodyPr/>
                    <a:lstStyle/>
                    <a:p>
                      <a:pPr algn="l" eaLnBrk="1" hangingPunct="1">
                        <a:lnSpc>
                          <a:spcPct val="100000"/>
                        </a:lnSpc>
                        <a:spcBef>
                          <a:spcPct val="0"/>
                        </a:spcBef>
                        <a:buClrTx/>
                        <a:buSzTx/>
                        <a:buNone/>
                      </a:pPr>
                      <a:r>
                        <a:rPr lang="fr-CA" altLang="en-US" sz="1400" baseline="0" noProof="0" dirty="0">
                          <a:solidFill>
                            <a:srgbClr val="333333"/>
                          </a:solidFill>
                        </a:rPr>
                        <a:t>Un fonds peut comporter les frais suivants, mais pas nécessairement :</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frais de transfert;</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frais d’opérations à court terme;</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frais annuels du fiduciaire des REER, FERR ou REEE;</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frais d’ouverture de compte;</a:t>
                      </a:r>
                    </a:p>
                    <a:p>
                      <a:pPr marL="285750" indent="-285750" algn="l" eaLnBrk="1" hangingPunct="1">
                        <a:lnSpc>
                          <a:spcPct val="100000"/>
                        </a:lnSpc>
                        <a:spcBef>
                          <a:spcPct val="0"/>
                        </a:spcBef>
                        <a:buClrTx/>
                        <a:buSzTx/>
                        <a:buFont typeface="Arial" panose="020B0604020202020204" pitchFamily="34" charset="0"/>
                        <a:buChar char="•"/>
                      </a:pPr>
                      <a:r>
                        <a:rPr lang="fr-CA" altLang="en-US" sz="1400" baseline="0" noProof="0" dirty="0">
                          <a:solidFill>
                            <a:srgbClr val="333333"/>
                          </a:solidFill>
                        </a:rPr>
                        <a:t>frais d’administration.</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2"/>
                  </a:ext>
                </a:extLst>
              </a:tr>
            </a:tbl>
          </a:graphicData>
        </a:graphic>
      </p:graphicFrame>
      <p:grpSp>
        <p:nvGrpSpPr>
          <p:cNvPr id="25" name="Group 24">
            <a:extLst>
              <a:ext uri="{FF2B5EF4-FFF2-40B4-BE49-F238E27FC236}">
                <a16:creationId xmlns:a16="http://schemas.microsoft.com/office/drawing/2014/main" id="{3DBECDFE-CD0F-4475-8D38-E05ACD39AF39}"/>
              </a:ext>
            </a:extLst>
          </p:cNvPr>
          <p:cNvGrpSpPr/>
          <p:nvPr/>
        </p:nvGrpSpPr>
        <p:grpSpPr>
          <a:xfrm>
            <a:off x="448962" y="1048779"/>
            <a:ext cx="2590800" cy="4971659"/>
            <a:chOff x="457200" y="1192213"/>
            <a:chExt cx="2590800" cy="4971659"/>
          </a:xfrm>
        </p:grpSpPr>
        <p:sp>
          <p:nvSpPr>
            <p:cNvPr id="26" name="Rectangle 25">
              <a:extLst>
                <a:ext uri="{FF2B5EF4-FFF2-40B4-BE49-F238E27FC236}">
                  <a16:creationId xmlns:a16="http://schemas.microsoft.com/office/drawing/2014/main" id="{F556C460-4891-4C33-A717-D20F37852FB8}"/>
                </a:ext>
              </a:extLst>
            </p:cNvPr>
            <p:cNvSpPr/>
            <p:nvPr/>
          </p:nvSpPr>
          <p:spPr>
            <a:xfrm>
              <a:off x="457200"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5BBFC06-DE8A-4D86-A503-822FEB096466}"/>
                </a:ext>
              </a:extLst>
            </p:cNvPr>
            <p:cNvSpPr/>
            <p:nvPr/>
          </p:nvSpPr>
          <p:spPr>
            <a:xfrm>
              <a:off x="457200"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C232FFC-D7FF-4F33-8876-7176108223ED}"/>
              </a:ext>
            </a:extLst>
          </p:cNvPr>
          <p:cNvGrpSpPr/>
          <p:nvPr/>
        </p:nvGrpSpPr>
        <p:grpSpPr>
          <a:xfrm>
            <a:off x="3330679" y="1048779"/>
            <a:ext cx="2590800" cy="4971659"/>
            <a:chOff x="3330679" y="1192213"/>
            <a:chExt cx="2590800" cy="4971659"/>
          </a:xfrm>
        </p:grpSpPr>
        <p:sp>
          <p:nvSpPr>
            <p:cNvPr id="29" name="Rectangle 28">
              <a:extLst>
                <a:ext uri="{FF2B5EF4-FFF2-40B4-BE49-F238E27FC236}">
                  <a16:creationId xmlns:a16="http://schemas.microsoft.com/office/drawing/2014/main" id="{7DACBBF7-7E82-4B42-8EE2-F8485D79A9A2}"/>
                </a:ext>
              </a:extLst>
            </p:cNvPr>
            <p:cNvSpPr/>
            <p:nvPr/>
          </p:nvSpPr>
          <p:spPr>
            <a:xfrm>
              <a:off x="3330679"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2440DF5-E4DC-4AAA-9E98-E7DFB7D5E19A}"/>
                </a:ext>
              </a:extLst>
            </p:cNvPr>
            <p:cNvSpPr/>
            <p:nvPr/>
          </p:nvSpPr>
          <p:spPr>
            <a:xfrm>
              <a:off x="3330679"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C223A896-ECE1-486D-9936-C2380A2A9182}"/>
              </a:ext>
            </a:extLst>
          </p:cNvPr>
          <p:cNvGrpSpPr/>
          <p:nvPr/>
        </p:nvGrpSpPr>
        <p:grpSpPr>
          <a:xfrm>
            <a:off x="6204157" y="1048779"/>
            <a:ext cx="2590800" cy="4971659"/>
            <a:chOff x="6204157" y="1192213"/>
            <a:chExt cx="2590800" cy="4971659"/>
          </a:xfrm>
        </p:grpSpPr>
        <p:sp>
          <p:nvSpPr>
            <p:cNvPr id="32" name="Rectangle 31">
              <a:extLst>
                <a:ext uri="{FF2B5EF4-FFF2-40B4-BE49-F238E27FC236}">
                  <a16:creationId xmlns:a16="http://schemas.microsoft.com/office/drawing/2014/main" id="{B1D2F751-5BA0-4380-82F1-57B295D81BA6}"/>
                </a:ext>
              </a:extLst>
            </p:cNvPr>
            <p:cNvSpPr/>
            <p:nvPr/>
          </p:nvSpPr>
          <p:spPr>
            <a:xfrm>
              <a:off x="6204157"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6CBB0190-9CF5-4781-9BFC-392234152DE8}"/>
                </a:ext>
              </a:extLst>
            </p:cNvPr>
            <p:cNvSpPr/>
            <p:nvPr/>
          </p:nvSpPr>
          <p:spPr>
            <a:xfrm>
              <a:off x="6204157"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3875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800"/>
                                        <p:tgtEl>
                                          <p:spTgt spid="24"/>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200"/>
                                        <p:tgtEl>
                                          <p:spTgt spid="25"/>
                                        </p:tgtEl>
                                      </p:cBhvr>
                                    </p:animEffect>
                                  </p:childTnLst>
                                </p:cTn>
                              </p:par>
                              <p:par>
                                <p:cTn id="11" presetID="10"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200"/>
                                        <p:tgtEl>
                                          <p:spTgt spid="28"/>
                                        </p:tgtEl>
                                      </p:cBhvr>
                                    </p:animEffect>
                                  </p:childTnLst>
                                </p:cTn>
                              </p:par>
                              <p:par>
                                <p:cTn id="14" presetID="10"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2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B045-8B66-4F4B-9B26-CDD356A80001}"/>
              </a:ext>
            </a:extLst>
          </p:cNvPr>
          <p:cNvSpPr>
            <a:spLocks noGrp="1"/>
          </p:cNvSpPr>
          <p:nvPr>
            <p:ph type="title"/>
          </p:nvPr>
        </p:nvSpPr>
        <p:spPr/>
        <p:txBody>
          <a:bodyPr/>
          <a:lstStyle/>
          <a:p>
            <a:r>
              <a:rPr lang="fr-FR" dirty="0"/>
              <a:t>Fonds communs : comment en tirer profit?</a:t>
            </a:r>
            <a:endParaRPr lang="en-CA" dirty="0"/>
          </a:p>
        </p:txBody>
      </p:sp>
      <p:sp>
        <p:nvSpPr>
          <p:cNvPr id="20" name="Rectangle 19">
            <a:extLst>
              <a:ext uri="{FF2B5EF4-FFF2-40B4-BE49-F238E27FC236}">
                <a16:creationId xmlns:a16="http://schemas.microsoft.com/office/drawing/2014/main" id="{AE51E264-EB93-4AA6-932F-D464084E5EF5}"/>
              </a:ext>
            </a:extLst>
          </p:cNvPr>
          <p:cNvSpPr/>
          <p:nvPr/>
        </p:nvSpPr>
        <p:spPr bwMode="auto">
          <a:xfrm>
            <a:off x="0" y="1192213"/>
            <a:ext cx="9144000" cy="462588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25000">
              <a:ln>
                <a:noFill/>
              </a:ln>
              <a:solidFill>
                <a:schemeClr val="bg1"/>
              </a:solidFill>
              <a:effectLst/>
              <a:latin typeface="Arial" pitchFamily="34" charset="0"/>
              <a:ea typeface="MS PGothic" pitchFamily="34" charset="-128"/>
            </a:endParaRPr>
          </a:p>
        </p:txBody>
      </p:sp>
      <p:grpSp>
        <p:nvGrpSpPr>
          <p:cNvPr id="21" name="Group 20">
            <a:extLst>
              <a:ext uri="{FF2B5EF4-FFF2-40B4-BE49-F238E27FC236}">
                <a16:creationId xmlns:a16="http://schemas.microsoft.com/office/drawing/2014/main" id="{918D2521-E1A6-41F3-B25D-6981CB2158C9}"/>
              </a:ext>
            </a:extLst>
          </p:cNvPr>
          <p:cNvGrpSpPr/>
          <p:nvPr/>
        </p:nvGrpSpPr>
        <p:grpSpPr>
          <a:xfrm>
            <a:off x="209754" y="1753803"/>
            <a:ext cx="3130985" cy="3521220"/>
            <a:chOff x="209754" y="1753803"/>
            <a:chExt cx="3130985" cy="3521220"/>
          </a:xfrm>
        </p:grpSpPr>
        <p:grpSp>
          <p:nvGrpSpPr>
            <p:cNvPr id="22" name="Group 21">
              <a:extLst>
                <a:ext uri="{FF2B5EF4-FFF2-40B4-BE49-F238E27FC236}">
                  <a16:creationId xmlns:a16="http://schemas.microsoft.com/office/drawing/2014/main" id="{B51BAD1A-9024-4C14-8301-C6309E464A0E}"/>
                </a:ext>
              </a:extLst>
            </p:cNvPr>
            <p:cNvGrpSpPr/>
            <p:nvPr/>
          </p:nvGrpSpPr>
          <p:grpSpPr>
            <a:xfrm>
              <a:off x="209754" y="3891454"/>
              <a:ext cx="3130985" cy="1383569"/>
              <a:chOff x="64146" y="3891454"/>
              <a:chExt cx="3673405" cy="1623263"/>
            </a:xfrm>
          </p:grpSpPr>
          <p:sp>
            <p:nvSpPr>
              <p:cNvPr id="24" name="Rectangle 23">
                <a:extLst>
                  <a:ext uri="{FF2B5EF4-FFF2-40B4-BE49-F238E27FC236}">
                    <a16:creationId xmlns:a16="http://schemas.microsoft.com/office/drawing/2014/main" id="{300DF0DB-8382-4BF3-AB2E-5537FB365326}"/>
                  </a:ext>
                </a:extLst>
              </p:cNvPr>
              <p:cNvSpPr/>
              <p:nvPr/>
            </p:nvSpPr>
            <p:spPr>
              <a:xfrm>
                <a:off x="64146" y="3891454"/>
                <a:ext cx="3673405" cy="498314"/>
              </a:xfrm>
              <a:prstGeom prst="rect">
                <a:avLst/>
              </a:prstGeom>
            </p:spPr>
            <p:txBody>
              <a:bodyPr wrap="none">
                <a:spAutoFit/>
              </a:bodyPr>
              <a:lstStyle/>
              <a:p>
                <a:pPr lvl="0" algn="ctr">
                  <a:lnSpc>
                    <a:spcPct val="90000"/>
                  </a:lnSpc>
                  <a:spcBef>
                    <a:spcPts val="0"/>
                  </a:spcBef>
                  <a:spcAft>
                    <a:spcPts val="900"/>
                  </a:spcAft>
                  <a:buClr>
                    <a:srgbClr val="005695"/>
                  </a:buClr>
                  <a:buSzPct val="70000"/>
                </a:pPr>
                <a:r>
                  <a:rPr lang="en-US" sz="2400" kern="0" baseline="0" dirty="0" err="1">
                    <a:latin typeface="Arial"/>
                    <a:ea typeface="+mn-ea"/>
                  </a:rPr>
                  <a:t>Croissance</a:t>
                </a:r>
                <a:r>
                  <a:rPr lang="en-US" sz="2400" kern="0" baseline="0" dirty="0">
                    <a:latin typeface="Arial"/>
                    <a:ea typeface="+mn-ea"/>
                  </a:rPr>
                  <a:t> du capital</a:t>
                </a:r>
              </a:p>
            </p:txBody>
          </p:sp>
          <p:sp>
            <p:nvSpPr>
              <p:cNvPr id="25" name="Rectangle 24">
                <a:extLst>
                  <a:ext uri="{FF2B5EF4-FFF2-40B4-BE49-F238E27FC236}">
                    <a16:creationId xmlns:a16="http://schemas.microsoft.com/office/drawing/2014/main" id="{155CE490-72DF-40D8-B3C5-DE514E58FDE9}"/>
                  </a:ext>
                </a:extLst>
              </p:cNvPr>
              <p:cNvSpPr/>
              <p:nvPr/>
            </p:nvSpPr>
            <p:spPr>
              <a:xfrm>
                <a:off x="623491" y="4413371"/>
                <a:ext cx="2554702" cy="1101346"/>
              </a:xfrm>
              <a:prstGeom prst="rect">
                <a:avLst/>
              </a:prstGeom>
            </p:spPr>
            <p:txBody>
              <a:bodyPr wrap="square">
                <a:spAutoFit/>
              </a:bodyPr>
              <a:lstStyle/>
              <a:p>
                <a:pPr lvl="0" algn="ctr">
                  <a:spcBef>
                    <a:spcPts val="0"/>
                  </a:spcBef>
                  <a:spcAft>
                    <a:spcPts val="900"/>
                  </a:spcAft>
                  <a:buClr>
                    <a:srgbClr val="005695"/>
                  </a:buClr>
                  <a:buSzPct val="70000"/>
                </a:pPr>
                <a:r>
                  <a:rPr lang="fr-FR" sz="1100" kern="0" baseline="0" dirty="0">
                    <a:latin typeface="Arial"/>
                    <a:ea typeface="+mn-ea"/>
                  </a:rPr>
                  <a:t>Lorsque la valeur des titres que possède un fonds augmente, la valeur des parts du fonds monte aussi, même si les titres n’ont pas été vendus.</a:t>
                </a:r>
                <a:endParaRPr lang="en-US" sz="1100" kern="0" baseline="0" dirty="0">
                  <a:latin typeface="Arial"/>
                  <a:ea typeface="+mn-ea"/>
                </a:endParaRPr>
              </a:p>
            </p:txBody>
          </p:sp>
        </p:grpSp>
        <p:pic>
          <p:nvPicPr>
            <p:cNvPr id="23" name="Picture 22">
              <a:extLst>
                <a:ext uri="{FF2B5EF4-FFF2-40B4-BE49-F238E27FC236}">
                  <a16:creationId xmlns:a16="http://schemas.microsoft.com/office/drawing/2014/main" id="{4D4B0A6C-B379-4D3D-8496-A51E65D86D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954" y="1753803"/>
              <a:ext cx="2080575" cy="2086354"/>
            </a:xfrm>
            <a:prstGeom prst="rect">
              <a:avLst/>
            </a:prstGeom>
          </p:spPr>
        </p:pic>
      </p:grpSp>
      <p:grpSp>
        <p:nvGrpSpPr>
          <p:cNvPr id="26" name="Group 25">
            <a:extLst>
              <a:ext uri="{FF2B5EF4-FFF2-40B4-BE49-F238E27FC236}">
                <a16:creationId xmlns:a16="http://schemas.microsoft.com/office/drawing/2014/main" id="{54EAF1F4-C7A9-4CFD-94AE-45D99A592751}"/>
              </a:ext>
            </a:extLst>
          </p:cNvPr>
          <p:cNvGrpSpPr/>
          <p:nvPr/>
        </p:nvGrpSpPr>
        <p:grpSpPr>
          <a:xfrm>
            <a:off x="2980841" y="1445606"/>
            <a:ext cx="2974231" cy="4172601"/>
            <a:chOff x="2980841" y="1445606"/>
            <a:chExt cx="2974231" cy="4172601"/>
          </a:xfrm>
        </p:grpSpPr>
        <p:grpSp>
          <p:nvGrpSpPr>
            <p:cNvPr id="27" name="Group 26">
              <a:extLst>
                <a:ext uri="{FF2B5EF4-FFF2-40B4-BE49-F238E27FC236}">
                  <a16:creationId xmlns:a16="http://schemas.microsoft.com/office/drawing/2014/main" id="{D5662CA7-AA3C-4C61-944B-3D554E177194}"/>
                </a:ext>
              </a:extLst>
            </p:cNvPr>
            <p:cNvGrpSpPr/>
            <p:nvPr/>
          </p:nvGrpSpPr>
          <p:grpSpPr>
            <a:xfrm>
              <a:off x="2980841" y="1445606"/>
              <a:ext cx="2974231" cy="1677381"/>
              <a:chOff x="3475121" y="1445606"/>
              <a:chExt cx="2974231" cy="1677381"/>
            </a:xfrm>
          </p:grpSpPr>
          <p:sp>
            <p:nvSpPr>
              <p:cNvPr id="29" name="Rectangle 28">
                <a:extLst>
                  <a:ext uri="{FF2B5EF4-FFF2-40B4-BE49-F238E27FC236}">
                    <a16:creationId xmlns:a16="http://schemas.microsoft.com/office/drawing/2014/main" id="{DAE9BEDD-C5EB-4DE8-BE4C-22E5A727381F}"/>
                  </a:ext>
                </a:extLst>
              </p:cNvPr>
              <p:cNvSpPr/>
              <p:nvPr/>
            </p:nvSpPr>
            <p:spPr>
              <a:xfrm>
                <a:off x="3475121" y="1445606"/>
                <a:ext cx="2974231" cy="757130"/>
              </a:xfrm>
              <a:prstGeom prst="rect">
                <a:avLst/>
              </a:prstGeom>
            </p:spPr>
            <p:txBody>
              <a:bodyPr wrap="square">
                <a:spAutoFit/>
              </a:bodyPr>
              <a:lstStyle/>
              <a:p>
                <a:pPr lvl="0" algn="ctr">
                  <a:lnSpc>
                    <a:spcPct val="90000"/>
                  </a:lnSpc>
                  <a:spcBef>
                    <a:spcPts val="0"/>
                  </a:spcBef>
                  <a:spcAft>
                    <a:spcPts val="900"/>
                  </a:spcAft>
                  <a:buClr>
                    <a:srgbClr val="005695"/>
                  </a:buClr>
                  <a:buSzPct val="70000"/>
                </a:pPr>
                <a:r>
                  <a:rPr lang="en-US" sz="2400" kern="0" baseline="0" dirty="0">
                    <a:latin typeface="Arial"/>
                    <a:ea typeface="+mn-ea"/>
                  </a:rPr>
                  <a:t>Distributions des gains </a:t>
                </a:r>
                <a:r>
                  <a:rPr lang="en-US" sz="2400" kern="0" baseline="0" dirty="0" err="1">
                    <a:latin typeface="Arial"/>
                    <a:ea typeface="+mn-ea"/>
                  </a:rPr>
                  <a:t>en</a:t>
                </a:r>
                <a:r>
                  <a:rPr lang="en-US" sz="2400" kern="0" baseline="0" dirty="0">
                    <a:latin typeface="Arial"/>
                    <a:ea typeface="+mn-ea"/>
                  </a:rPr>
                  <a:t> capital</a:t>
                </a:r>
              </a:p>
            </p:txBody>
          </p:sp>
          <p:sp>
            <p:nvSpPr>
              <p:cNvPr id="30" name="Rectangle 29">
                <a:extLst>
                  <a:ext uri="{FF2B5EF4-FFF2-40B4-BE49-F238E27FC236}">
                    <a16:creationId xmlns:a16="http://schemas.microsoft.com/office/drawing/2014/main" id="{CD98611E-2382-4C02-9B86-E9AAFCFF7EF1}"/>
                  </a:ext>
                </a:extLst>
              </p:cNvPr>
              <p:cNvSpPr/>
              <p:nvPr/>
            </p:nvSpPr>
            <p:spPr>
              <a:xfrm>
                <a:off x="3684885" y="2184268"/>
                <a:ext cx="2554702" cy="938719"/>
              </a:xfrm>
              <a:prstGeom prst="rect">
                <a:avLst/>
              </a:prstGeom>
            </p:spPr>
            <p:txBody>
              <a:bodyPr wrap="square">
                <a:spAutoFit/>
              </a:bodyPr>
              <a:lstStyle/>
              <a:p>
                <a:pPr lvl="0" algn="ctr">
                  <a:spcBef>
                    <a:spcPts val="0"/>
                  </a:spcBef>
                  <a:spcAft>
                    <a:spcPts val="900"/>
                  </a:spcAft>
                  <a:buClr>
                    <a:srgbClr val="005695"/>
                  </a:buClr>
                  <a:buSzPct val="70000"/>
                </a:pPr>
                <a:r>
                  <a:rPr lang="fr-FR" sz="1100" kern="0" baseline="0" dirty="0">
                    <a:latin typeface="Arial"/>
                    <a:ea typeface="+mn-ea"/>
                  </a:rPr>
                  <a:t>À la fin de l’année, le fonds distribue tous les gains réalisés à la vente de titres. La proportion du gain que vous recevez dépend du nombre de parts que vous détenez.</a:t>
                </a:r>
                <a:endParaRPr lang="en-US" sz="1100" kern="0" baseline="0" dirty="0">
                  <a:latin typeface="Arial"/>
                  <a:ea typeface="+mn-ea"/>
                </a:endParaRPr>
              </a:p>
            </p:txBody>
          </p:sp>
        </p:grpSp>
        <p:pic>
          <p:nvPicPr>
            <p:cNvPr id="28" name="Picture 27">
              <a:extLst>
                <a:ext uri="{FF2B5EF4-FFF2-40B4-BE49-F238E27FC236}">
                  <a16:creationId xmlns:a16="http://schemas.microsoft.com/office/drawing/2014/main" id="{5B1197E2-EE34-46E4-8379-C7FA729320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40674" y="2956269"/>
              <a:ext cx="2654564" cy="2661938"/>
            </a:xfrm>
            <a:prstGeom prst="rect">
              <a:avLst/>
            </a:prstGeom>
          </p:spPr>
        </p:pic>
      </p:grpSp>
      <p:grpSp>
        <p:nvGrpSpPr>
          <p:cNvPr id="31" name="Group 30">
            <a:extLst>
              <a:ext uri="{FF2B5EF4-FFF2-40B4-BE49-F238E27FC236}">
                <a16:creationId xmlns:a16="http://schemas.microsoft.com/office/drawing/2014/main" id="{EBF1EE17-553D-42F3-90E8-8E4C08889D86}"/>
              </a:ext>
            </a:extLst>
          </p:cNvPr>
          <p:cNvGrpSpPr/>
          <p:nvPr/>
        </p:nvGrpSpPr>
        <p:grpSpPr>
          <a:xfrm>
            <a:off x="6106544" y="1511530"/>
            <a:ext cx="2563778" cy="4143583"/>
            <a:chOff x="6106544" y="1511530"/>
            <a:chExt cx="2563778" cy="4143583"/>
          </a:xfrm>
        </p:grpSpPr>
        <p:grpSp>
          <p:nvGrpSpPr>
            <p:cNvPr id="32" name="Group 31">
              <a:extLst>
                <a:ext uri="{FF2B5EF4-FFF2-40B4-BE49-F238E27FC236}">
                  <a16:creationId xmlns:a16="http://schemas.microsoft.com/office/drawing/2014/main" id="{45AB06E7-0AD0-4129-90FB-4C532DCC1607}"/>
                </a:ext>
              </a:extLst>
            </p:cNvPr>
            <p:cNvGrpSpPr/>
            <p:nvPr/>
          </p:nvGrpSpPr>
          <p:grpSpPr>
            <a:xfrm>
              <a:off x="6196518" y="3852710"/>
              <a:ext cx="2469265" cy="1802403"/>
              <a:chOff x="6888510" y="3852710"/>
              <a:chExt cx="2469265" cy="1802403"/>
            </a:xfrm>
          </p:grpSpPr>
          <p:sp>
            <p:nvSpPr>
              <p:cNvPr id="34" name="Rectangle 33">
                <a:extLst>
                  <a:ext uri="{FF2B5EF4-FFF2-40B4-BE49-F238E27FC236}">
                    <a16:creationId xmlns:a16="http://schemas.microsoft.com/office/drawing/2014/main" id="{024FE434-E832-4E6E-B5AD-D97A6573D7CF}"/>
                  </a:ext>
                </a:extLst>
              </p:cNvPr>
              <p:cNvSpPr/>
              <p:nvPr/>
            </p:nvSpPr>
            <p:spPr>
              <a:xfrm>
                <a:off x="7140103" y="3852710"/>
                <a:ext cx="1880643" cy="757130"/>
              </a:xfrm>
              <a:prstGeom prst="rect">
                <a:avLst/>
              </a:prstGeom>
            </p:spPr>
            <p:txBody>
              <a:bodyPr wrap="none">
                <a:spAutoFit/>
              </a:bodyPr>
              <a:lstStyle/>
              <a:p>
                <a:pPr lvl="0" algn="ctr">
                  <a:lnSpc>
                    <a:spcPct val="90000"/>
                  </a:lnSpc>
                  <a:spcBef>
                    <a:spcPts val="0"/>
                  </a:spcBef>
                  <a:spcAft>
                    <a:spcPts val="900"/>
                  </a:spcAft>
                  <a:buClr>
                    <a:srgbClr val="005695"/>
                  </a:buClr>
                  <a:buSzPct val="70000"/>
                </a:pPr>
                <a:r>
                  <a:rPr lang="en-US" sz="2400" kern="0" baseline="0" dirty="0">
                    <a:latin typeface="Arial"/>
                    <a:ea typeface="+mn-ea"/>
                  </a:rPr>
                  <a:t>Distributions</a:t>
                </a:r>
                <a:br>
                  <a:rPr lang="en-US" sz="2400" kern="0" baseline="0" dirty="0">
                    <a:latin typeface="Arial"/>
                    <a:ea typeface="+mn-ea"/>
                  </a:rPr>
                </a:br>
                <a:r>
                  <a:rPr lang="en-US" sz="2400" kern="0" baseline="0" dirty="0">
                    <a:latin typeface="Arial"/>
                    <a:ea typeface="+mn-ea"/>
                  </a:rPr>
                  <a:t>des </a:t>
                </a:r>
                <a:r>
                  <a:rPr lang="en-US" sz="2400" kern="0" baseline="0" dirty="0" err="1">
                    <a:latin typeface="Arial"/>
                    <a:ea typeface="+mn-ea"/>
                  </a:rPr>
                  <a:t>revenus</a:t>
                </a:r>
                <a:endParaRPr lang="en-US" sz="2400" kern="0" baseline="0" dirty="0">
                  <a:latin typeface="Arial"/>
                  <a:ea typeface="+mn-ea"/>
                </a:endParaRPr>
              </a:p>
            </p:txBody>
          </p:sp>
          <p:sp>
            <p:nvSpPr>
              <p:cNvPr id="35" name="Rectangle 34">
                <a:extLst>
                  <a:ext uri="{FF2B5EF4-FFF2-40B4-BE49-F238E27FC236}">
                    <a16:creationId xmlns:a16="http://schemas.microsoft.com/office/drawing/2014/main" id="{A293D939-7024-4AC2-8AF6-2EAED13AABE2}"/>
                  </a:ext>
                </a:extLst>
              </p:cNvPr>
              <p:cNvSpPr/>
              <p:nvPr/>
            </p:nvSpPr>
            <p:spPr>
              <a:xfrm>
                <a:off x="6888510" y="4547117"/>
                <a:ext cx="2469265" cy="1107996"/>
              </a:xfrm>
              <a:prstGeom prst="rect">
                <a:avLst/>
              </a:prstGeom>
            </p:spPr>
            <p:txBody>
              <a:bodyPr wrap="square">
                <a:spAutoFit/>
              </a:bodyPr>
              <a:lstStyle/>
              <a:p>
                <a:pPr lvl="0" algn="ctr">
                  <a:spcBef>
                    <a:spcPts val="0"/>
                  </a:spcBef>
                  <a:spcAft>
                    <a:spcPts val="900"/>
                  </a:spcAft>
                  <a:buClr>
                    <a:srgbClr val="005695"/>
                  </a:buClr>
                  <a:buSzPct val="70000"/>
                </a:pPr>
                <a:r>
                  <a:rPr lang="fr-FR" sz="1100" kern="0" baseline="0" dirty="0">
                    <a:latin typeface="Arial"/>
                    <a:ea typeface="+mn-ea"/>
                  </a:rPr>
                  <a:t>Tout au long de l’année, le fonds touche des intérêts et des dividendes qu’il distribue ensuite aux actionnaires. Le moment et le montant des distributions dépendent du type de fonds.</a:t>
                </a:r>
                <a:endParaRPr lang="en-US" sz="1100" kern="0" baseline="0" dirty="0">
                  <a:latin typeface="Arial"/>
                  <a:ea typeface="+mn-ea"/>
                </a:endParaRPr>
              </a:p>
            </p:txBody>
          </p:sp>
        </p:grpSp>
        <p:pic>
          <p:nvPicPr>
            <p:cNvPr id="33" name="Picture 32">
              <a:extLst>
                <a:ext uri="{FF2B5EF4-FFF2-40B4-BE49-F238E27FC236}">
                  <a16:creationId xmlns:a16="http://schemas.microsoft.com/office/drawing/2014/main" id="{253DD877-9F87-4AA8-901A-AEE9D7996F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6544" y="1511530"/>
              <a:ext cx="2563778" cy="2570900"/>
            </a:xfrm>
            <a:prstGeom prst="rect">
              <a:avLst/>
            </a:prstGeom>
          </p:spPr>
        </p:pic>
      </p:grpSp>
    </p:spTree>
    <p:extLst>
      <p:ext uri="{BB962C8B-B14F-4D97-AF65-F5344CB8AC3E}">
        <p14:creationId xmlns:p14="http://schemas.microsoft.com/office/powerpoint/2010/main" val="2085853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500"/>
                                        <p:tgtEl>
                                          <p:spTgt spid="2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FCB13-5822-4AFC-9A1A-B85FC3457DE7}"/>
              </a:ext>
            </a:extLst>
          </p:cNvPr>
          <p:cNvSpPr>
            <a:spLocks noGrp="1"/>
          </p:cNvSpPr>
          <p:nvPr>
            <p:ph type="title"/>
          </p:nvPr>
        </p:nvSpPr>
        <p:spPr/>
        <p:txBody>
          <a:bodyPr/>
          <a:lstStyle/>
          <a:p>
            <a:r>
              <a:rPr lang="en-CA" dirty="0"/>
              <a:t>Imposition des fonds </a:t>
            </a:r>
            <a:r>
              <a:rPr lang="en-CA" dirty="0" err="1"/>
              <a:t>communs</a:t>
            </a:r>
            <a:endParaRPr lang="en-CA" dirty="0"/>
          </a:p>
        </p:txBody>
      </p:sp>
      <p:sp>
        <p:nvSpPr>
          <p:cNvPr id="3" name="Content Placeholder 2">
            <a:extLst>
              <a:ext uri="{FF2B5EF4-FFF2-40B4-BE49-F238E27FC236}">
                <a16:creationId xmlns:a16="http://schemas.microsoft.com/office/drawing/2014/main" id="{72A4DB10-7696-447B-B343-C08B90754AA6}"/>
              </a:ext>
            </a:extLst>
          </p:cNvPr>
          <p:cNvSpPr>
            <a:spLocks noGrp="1"/>
          </p:cNvSpPr>
          <p:nvPr>
            <p:ph sz="quarter" idx="10"/>
          </p:nvPr>
        </p:nvSpPr>
        <p:spPr>
          <a:xfrm>
            <a:off x="498373" y="1217376"/>
            <a:ext cx="8161532" cy="405241"/>
          </a:xfrm>
        </p:spPr>
        <p:txBody>
          <a:bodyPr/>
          <a:lstStyle/>
          <a:p>
            <a:pPr marL="0" indent="0">
              <a:buNone/>
            </a:pPr>
            <a:r>
              <a:rPr lang="fr-FR" sz="2000" dirty="0"/>
              <a:t>Le traitement fiscal des régimes enregistrés et non enregistrés diffère.</a:t>
            </a:r>
          </a:p>
          <a:p>
            <a:endParaRPr lang="en-CA" dirty="0"/>
          </a:p>
        </p:txBody>
      </p:sp>
      <p:graphicFrame>
        <p:nvGraphicFramePr>
          <p:cNvPr id="4" name="Group 47">
            <a:extLst>
              <a:ext uri="{FF2B5EF4-FFF2-40B4-BE49-F238E27FC236}">
                <a16:creationId xmlns:a16="http://schemas.microsoft.com/office/drawing/2014/main" id="{76A617CE-45C0-4B0B-829F-BB883AE6557B}"/>
              </a:ext>
            </a:extLst>
          </p:cNvPr>
          <p:cNvGraphicFramePr>
            <a:graphicFrameLocks noGrp="1"/>
          </p:cNvGraphicFramePr>
          <p:nvPr>
            <p:extLst>
              <p:ext uri="{D42A27DB-BD31-4B8C-83A1-F6EECF244321}">
                <p14:modId xmlns:p14="http://schemas.microsoft.com/office/powerpoint/2010/main" val="1251039132"/>
              </p:ext>
            </p:extLst>
          </p:nvPr>
        </p:nvGraphicFramePr>
        <p:xfrm>
          <a:off x="457200" y="1649258"/>
          <a:ext cx="8289925" cy="2210157"/>
        </p:xfrm>
        <a:graphic>
          <a:graphicData uri="http://schemas.openxmlformats.org/drawingml/2006/table">
            <a:tbl>
              <a:tblPr/>
              <a:tblGrid>
                <a:gridCol w="2107224">
                  <a:extLst>
                    <a:ext uri="{9D8B030D-6E8A-4147-A177-3AD203B41FA5}">
                      <a16:colId xmlns:a16="http://schemas.microsoft.com/office/drawing/2014/main" val="20000"/>
                    </a:ext>
                  </a:extLst>
                </a:gridCol>
                <a:gridCol w="3198813">
                  <a:extLst>
                    <a:ext uri="{9D8B030D-6E8A-4147-A177-3AD203B41FA5}">
                      <a16:colId xmlns:a16="http://schemas.microsoft.com/office/drawing/2014/main" val="20001"/>
                    </a:ext>
                  </a:extLst>
                </a:gridCol>
                <a:gridCol w="2983888">
                  <a:extLst>
                    <a:ext uri="{9D8B030D-6E8A-4147-A177-3AD203B41FA5}">
                      <a16:colId xmlns:a16="http://schemas.microsoft.com/office/drawing/2014/main" val="20002"/>
                    </a:ext>
                  </a:extLst>
                </a:gridCol>
              </a:tblGrid>
              <a:tr h="481941">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endParaRPr kumimoji="0" lang="fr-CA" sz="1600" b="1" i="0" u="none" strike="noStrike" cap="none" normalizeH="0" baseline="0" noProof="0" dirty="0">
                        <a:ln>
                          <a:noFill/>
                        </a:ln>
                        <a:solidFill>
                          <a:srgbClr val="333333"/>
                        </a:solidFill>
                        <a:effectLst/>
                        <a:latin typeface="Arial" charset="0"/>
                      </a:endParaRPr>
                    </a:p>
                  </a:txBody>
                  <a:tcPr anchor="ctr" horzOverflow="overflow">
                    <a:lnL cap="flat">
                      <a:noFill/>
                    </a:lnL>
                    <a:lnR w="9525" cap="flat" cmpd="sng" algn="ctr">
                      <a:solidFill>
                        <a:schemeClr val="bg1"/>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1" i="0" u="none" strike="noStrike" cap="none" normalizeH="0" baseline="0" noProof="0" dirty="0">
                          <a:ln>
                            <a:noFill/>
                          </a:ln>
                          <a:solidFill>
                            <a:schemeClr val="bg1"/>
                          </a:solidFill>
                          <a:effectLst/>
                          <a:latin typeface="Arial" charset="0"/>
                        </a:rPr>
                        <a:t>Régime non enregistré</a:t>
                      </a:r>
                    </a:p>
                  </a:txBody>
                  <a:tcPr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1" i="0" u="none" strike="noStrike" cap="none" normalizeH="0" baseline="0" noProof="0" dirty="0">
                          <a:ln>
                            <a:noFill/>
                          </a:ln>
                          <a:solidFill>
                            <a:schemeClr val="bg1"/>
                          </a:solidFill>
                          <a:effectLst/>
                          <a:latin typeface="Arial" charset="0"/>
                        </a:rPr>
                        <a:t>Régime enregistré</a:t>
                      </a:r>
                    </a:p>
                  </a:txBody>
                  <a:tcPr anchor="ctr" horzOverflow="overflow">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24376">
                <a:tc>
                  <a:txBody>
                    <a:bodyPr/>
                    <a:lstStyle/>
                    <a:p>
                      <a:pPr marL="0" marR="0" lvl="0" indent="0" algn="l"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1" i="0" u="none" strike="noStrike" cap="none" normalizeH="0" baseline="0" noProof="0" dirty="0">
                          <a:ln>
                            <a:noFill/>
                          </a:ln>
                          <a:solidFill>
                            <a:schemeClr val="bg1"/>
                          </a:solidFill>
                          <a:effectLst/>
                          <a:latin typeface="Arial" charset="0"/>
                        </a:rPr>
                        <a:t>Croissance du capital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Au moment de la vente, la moitié des gains du fonds sont imposables.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B2B2B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endParaRPr kumimoji="0" lang="fr-CA" sz="1600" b="0" i="0" u="none" strike="noStrike" cap="none" normalizeH="0" baseline="0" noProof="0" dirty="0">
                        <a:ln>
                          <a:noFill/>
                        </a:ln>
                        <a:solidFill>
                          <a:srgbClr val="333333"/>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1"/>
                  </a:ext>
                </a:extLst>
              </a:tr>
              <a:tr h="524376">
                <a:tc>
                  <a:txBody>
                    <a:bodyPr/>
                    <a:lstStyle/>
                    <a:p>
                      <a:pPr marL="0" marR="0" lvl="0" indent="0" algn="l"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1" i="0" u="none" strike="noStrike" cap="none" normalizeH="0" baseline="0" noProof="0" dirty="0">
                          <a:ln>
                            <a:noFill/>
                          </a:ln>
                          <a:solidFill>
                            <a:schemeClr val="bg1"/>
                          </a:solidFill>
                          <a:effectLst/>
                          <a:latin typeface="Arial" charset="0"/>
                        </a:rPr>
                        <a:t>Distributions des gains en capital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La moitié des distributions annuelles sont imposables.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Aucun impôt avant le retrait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2"/>
                  </a:ext>
                </a:extLst>
              </a:tr>
              <a:tr h="524376">
                <a:tc>
                  <a:txBody>
                    <a:bodyPr/>
                    <a:lstStyle/>
                    <a:p>
                      <a:pPr marL="0" marR="0" lvl="0" indent="0" algn="l"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600" b="1" i="0" u="none" strike="noStrike" cap="none" normalizeH="0" baseline="0" noProof="0" dirty="0">
                          <a:ln>
                            <a:noFill/>
                          </a:ln>
                          <a:solidFill>
                            <a:schemeClr val="bg1"/>
                          </a:solidFill>
                          <a:effectLst/>
                          <a:latin typeface="Arial" charset="0"/>
                        </a:rPr>
                        <a:t>Distribution des revenus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fr-CA" sz="1400" b="0" i="0" u="none" strike="noStrike" cap="none" normalizeH="0" baseline="0" noProof="0" dirty="0">
                          <a:ln>
                            <a:noFill/>
                          </a:ln>
                          <a:solidFill>
                            <a:srgbClr val="333333"/>
                          </a:solidFill>
                          <a:effectLst/>
                          <a:latin typeface="Arial" charset="0"/>
                        </a:rPr>
                        <a:t>Les intérêts sont entièrement imposables et les dividendes peuvent donner droit à un crédit d’impôt.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endParaRPr kumimoji="0" lang="fr-CA" sz="1600" b="0" i="0" u="none" strike="noStrike" cap="none" normalizeH="0" baseline="0" noProof="0" dirty="0">
                        <a:ln>
                          <a:noFill/>
                        </a:ln>
                        <a:solidFill>
                          <a:srgbClr val="333333"/>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3"/>
                  </a:ext>
                </a:extLst>
              </a:tr>
            </a:tbl>
          </a:graphicData>
        </a:graphic>
      </p:graphicFrame>
      <p:sp>
        <p:nvSpPr>
          <p:cNvPr id="5" name="Rectangle 135">
            <a:extLst>
              <a:ext uri="{FF2B5EF4-FFF2-40B4-BE49-F238E27FC236}">
                <a16:creationId xmlns:a16="http://schemas.microsoft.com/office/drawing/2014/main" id="{4AE5E7CC-285B-4C04-B05A-B9ACE6784FC4}"/>
              </a:ext>
            </a:extLst>
          </p:cNvPr>
          <p:cNvSpPr>
            <a:spLocks noChangeArrowheads="1"/>
          </p:cNvSpPr>
          <p:nvPr/>
        </p:nvSpPr>
        <p:spPr bwMode="auto">
          <a:xfrm>
            <a:off x="457200" y="3941672"/>
            <a:ext cx="8289925" cy="2001928"/>
          </a:xfrm>
          <a:prstGeom prst="rect">
            <a:avLst/>
          </a:prstGeom>
          <a:solidFill>
            <a:schemeClr val="accent2"/>
          </a:solidFill>
          <a:ln w="9525">
            <a:solidFill>
              <a:schemeClr val="accent2"/>
            </a:solidFill>
            <a:miter lim="800000"/>
            <a:headEnd/>
            <a:tailEnd/>
          </a:ln>
          <a:effectLst/>
        </p:spPr>
        <p:txBody>
          <a:bodyPr anchor="ctr"/>
          <a:lstStyle/>
          <a:p>
            <a:pPr algn="ctr"/>
            <a:endParaRPr lang="en-CA" sz="1200" baseline="0" dirty="0">
              <a:solidFill>
                <a:schemeClr val="bg1"/>
              </a:solidFill>
            </a:endParaRPr>
          </a:p>
        </p:txBody>
      </p:sp>
      <p:pic>
        <p:nvPicPr>
          <p:cNvPr id="6" name="Picture 5">
            <a:extLst>
              <a:ext uri="{FF2B5EF4-FFF2-40B4-BE49-F238E27FC236}">
                <a16:creationId xmlns:a16="http://schemas.microsoft.com/office/drawing/2014/main" id="{2F8ED7C3-38BB-4B5B-85B1-DDCA19E3CE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714" y="4002688"/>
            <a:ext cx="7139949" cy="2215180"/>
          </a:xfrm>
          <a:prstGeom prst="rect">
            <a:avLst/>
          </a:prstGeom>
        </p:spPr>
      </p:pic>
    </p:spTree>
    <p:extLst>
      <p:ext uri="{BB962C8B-B14F-4D97-AF65-F5344CB8AC3E}">
        <p14:creationId xmlns:p14="http://schemas.microsoft.com/office/powerpoint/2010/main" val="4130732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1_Sample (02)">
  <a:themeElements>
    <a:clrScheme name="Dynamic Funds July 2013">
      <a:dk1>
        <a:srgbClr val="005695"/>
      </a:dk1>
      <a:lt1>
        <a:srgbClr val="FFFFFF"/>
      </a:lt1>
      <a:dk2>
        <a:srgbClr val="4D4D4F"/>
      </a:dk2>
      <a:lt2>
        <a:srgbClr val="D3D4D4"/>
      </a:lt2>
      <a:accent1>
        <a:srgbClr val="005695"/>
      </a:accent1>
      <a:accent2>
        <a:srgbClr val="00B6DE"/>
      </a:accent2>
      <a:accent3>
        <a:srgbClr val="77B800"/>
      </a:accent3>
      <a:accent4>
        <a:srgbClr val="6C6F70"/>
      </a:accent4>
      <a:accent5>
        <a:srgbClr val="72CFE9"/>
      </a:accent5>
      <a:accent6>
        <a:srgbClr val="BBDB7F"/>
      </a:accent6>
      <a:hlink>
        <a:srgbClr val="005695"/>
      </a:hlink>
      <a:folHlink>
        <a:srgbClr val="00B6DE"/>
      </a:folHlink>
    </a:clrScheme>
    <a:fontScheme name="1_Sample (0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25000" smtClean="0">
            <a:ln>
              <a:noFill/>
            </a:ln>
            <a:solidFill>
              <a:schemeClr val="bg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25000" smtClean="0">
            <a:ln>
              <a:noFill/>
            </a:ln>
            <a:solidFill>
              <a:schemeClr val="bg1"/>
            </a:solidFill>
            <a:effectLst/>
            <a:latin typeface="Arial" pitchFamily="34" charset="0"/>
            <a:ea typeface="MS PGothic" pitchFamily="34" charset="-128"/>
          </a:defRPr>
        </a:defPPr>
      </a:lstStyle>
    </a:lnDef>
  </a:objectDefaults>
  <a:extraClrSchemeLst>
    <a:extraClrScheme>
      <a:clrScheme name="1_Sample (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ample (0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ample (0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ample (0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ample (0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ample (0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ample (0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ample (0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ample (0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ample (0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ample (0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ample (0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Sample (02) 13">
        <a:dk1>
          <a:srgbClr val="085596"/>
        </a:dk1>
        <a:lt1>
          <a:srgbClr val="FFFFFF"/>
        </a:lt1>
        <a:dk2>
          <a:srgbClr val="808080"/>
        </a:dk2>
        <a:lt2>
          <a:srgbClr val="B2B2B2"/>
        </a:lt2>
        <a:accent1>
          <a:srgbClr val="005596"/>
        </a:accent1>
        <a:accent2>
          <a:srgbClr val="4DA9CE"/>
        </a:accent2>
        <a:accent3>
          <a:srgbClr val="FFFFFF"/>
        </a:accent3>
        <a:accent4>
          <a:srgbClr val="06477F"/>
        </a:accent4>
        <a:accent5>
          <a:srgbClr val="AAB4C9"/>
        </a:accent5>
        <a:accent6>
          <a:srgbClr val="4599BA"/>
        </a:accent6>
        <a:hlink>
          <a:srgbClr val="DFB724"/>
        </a:hlink>
        <a:folHlink>
          <a:srgbClr val="99BD5B"/>
        </a:folHlink>
      </a:clrScheme>
      <a:clrMap bg1="lt1" tx1="dk1" bg2="lt2" tx2="dk2" accent1="accent1" accent2="accent2" accent3="accent3" accent4="accent4" accent5="accent5" accent6="accent6" hlink="hlink" folHlink="folHlink"/>
    </a:extraClrScheme>
    <a:extraClrScheme>
      <a:clrScheme name="1_Sample (02) 14">
        <a:dk1>
          <a:srgbClr val="005695"/>
        </a:dk1>
        <a:lt1>
          <a:srgbClr val="FFFFFF"/>
        </a:lt1>
        <a:dk2>
          <a:srgbClr val="7E8083"/>
        </a:dk2>
        <a:lt2>
          <a:srgbClr val="B2B2B2"/>
        </a:lt2>
        <a:accent1>
          <a:srgbClr val="005695"/>
        </a:accent1>
        <a:accent2>
          <a:srgbClr val="26BCD7"/>
        </a:accent2>
        <a:accent3>
          <a:srgbClr val="FFFFFF"/>
        </a:accent3>
        <a:accent4>
          <a:srgbClr val="00487E"/>
        </a:accent4>
        <a:accent5>
          <a:srgbClr val="AAB4C8"/>
        </a:accent5>
        <a:accent6>
          <a:srgbClr val="21AAC3"/>
        </a:accent6>
        <a:hlink>
          <a:srgbClr val="DFB724"/>
        </a:hlink>
        <a:folHlink>
          <a:srgbClr val="8DC63F"/>
        </a:folHlink>
      </a:clrScheme>
      <a:clrMap bg1="lt1" tx1="dk1" bg2="lt2" tx2="dk2" accent1="accent1" accent2="accent2" accent3="accent3" accent4="accent4" accent5="accent5" accent6="accent6" hlink="hlink" folHlink="folHlink"/>
    </a:extraClrScheme>
    <a:extraClrScheme>
      <a:clrScheme name="1_Sample (02) 15">
        <a:dk1>
          <a:srgbClr val="005695"/>
        </a:dk1>
        <a:lt1>
          <a:srgbClr val="FFFFFF"/>
        </a:lt1>
        <a:dk2>
          <a:srgbClr val="7E8083"/>
        </a:dk2>
        <a:lt2>
          <a:srgbClr val="ADAFB2"/>
        </a:lt2>
        <a:accent1>
          <a:srgbClr val="005695"/>
        </a:accent1>
        <a:accent2>
          <a:srgbClr val="26BCD7"/>
        </a:accent2>
        <a:accent3>
          <a:srgbClr val="FFFFFF"/>
        </a:accent3>
        <a:accent4>
          <a:srgbClr val="00487E"/>
        </a:accent4>
        <a:accent5>
          <a:srgbClr val="AAB4C8"/>
        </a:accent5>
        <a:accent6>
          <a:srgbClr val="21AAC3"/>
        </a:accent6>
        <a:hlink>
          <a:srgbClr val="B9D989"/>
        </a:hlink>
        <a:folHlink>
          <a:srgbClr val="8DC63F"/>
        </a:folHlink>
      </a:clrScheme>
      <a:clrMap bg1="lt1" tx1="dk1" bg2="lt2" tx2="dk2" accent1="accent1" accent2="accent2" accent3="accent3" accent4="accent4" accent5="accent5" accent6="accent6" hlink="hlink" folHlink="folHlink"/>
    </a:extraClrScheme>
    <a:extraClrScheme>
      <a:clrScheme name="1_Sample (02) 16">
        <a:dk1>
          <a:srgbClr val="125687"/>
        </a:dk1>
        <a:lt1>
          <a:srgbClr val="FFFFFF"/>
        </a:lt1>
        <a:dk2>
          <a:srgbClr val="6C6F70"/>
        </a:dk2>
        <a:lt2>
          <a:srgbClr val="A7A9A9"/>
        </a:lt2>
        <a:accent1>
          <a:srgbClr val="125687"/>
        </a:accent1>
        <a:accent2>
          <a:srgbClr val="00B1DB"/>
        </a:accent2>
        <a:accent3>
          <a:srgbClr val="FFFFFF"/>
        </a:accent3>
        <a:accent4>
          <a:srgbClr val="0E4872"/>
        </a:accent4>
        <a:accent5>
          <a:srgbClr val="AAB4C3"/>
        </a:accent5>
        <a:accent6>
          <a:srgbClr val="00A0C6"/>
        </a:accent6>
        <a:hlink>
          <a:srgbClr val="BBDB7F"/>
        </a:hlink>
        <a:folHlink>
          <a:srgbClr val="77B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450</TotalTime>
  <Words>1691</Words>
  <Application>Microsoft Office PowerPoint</Application>
  <PresentationFormat>On-screen Show (4:3)</PresentationFormat>
  <Paragraphs>186</Paragraphs>
  <Slides>20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Wingdings</vt:lpstr>
      <vt:lpstr>1_Sample (02)</vt:lpstr>
      <vt:lpstr>Fonds communs 101</vt:lpstr>
      <vt:lpstr>Tour d’horizon</vt:lpstr>
      <vt:lpstr>Fonds communs de placement</vt:lpstr>
      <vt:lpstr>Raisons d’investir dans un fonds commun</vt:lpstr>
      <vt:lpstr>Fonctionnement des fonds communs</vt:lpstr>
      <vt:lpstr>Prospectus</vt:lpstr>
      <vt:lpstr>Frais des fonds communs de placement</vt:lpstr>
      <vt:lpstr>Fonds communs : comment en tirer profit?</vt:lpstr>
      <vt:lpstr>Imposition des fonds communs</vt:lpstr>
      <vt:lpstr>Régimes enregistrés</vt:lpstr>
      <vt:lpstr>Suivi du rendement de votre fonds</vt:lpstr>
      <vt:lpstr>Répartition de l’actif</vt:lpstr>
      <vt:lpstr>Compréhension du risque</vt:lpstr>
      <vt:lpstr>Protection du capital</vt:lpstr>
      <vt:lpstr>Types de fonds</vt:lpstr>
      <vt:lpstr>Placement dans un fonds commun : comment procéder?</vt:lpstr>
      <vt:lpstr>Durée optimale de détention d’un placement</vt:lpstr>
      <vt:lpstr>Historique de Fonds Dynamique</vt:lpstr>
      <vt:lpstr>Renseignements importants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Fonds communs 101 - Présentation destinée aux investisseurs</dc:title>
  <dc:creator>Joanne Abbawi</dc:creator>
  <cp:lastModifiedBy>Tesolin, Jenn</cp:lastModifiedBy>
  <cp:revision>748</cp:revision>
  <cp:lastPrinted>2019-10-16T16:52:13Z</cp:lastPrinted>
  <dcterms:created xsi:type="dcterms:W3CDTF">2009-12-08T15:53:37Z</dcterms:created>
  <dcterms:modified xsi:type="dcterms:W3CDTF">2021-03-19T16:30:57Z</dcterms:modified>
</cp:coreProperties>
</file>