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3" r:id="rId1"/>
  </p:sldMasterIdLst>
  <p:notesMasterIdLst>
    <p:notesMasterId r:id="rId22"/>
  </p:notesMasterIdLst>
  <p:handoutMasterIdLst>
    <p:handoutMasterId r:id="rId23"/>
  </p:handoutMasterIdLst>
  <p:sldIdLst>
    <p:sldId id="498" r:id="rId2"/>
    <p:sldId id="517" r:id="rId3"/>
    <p:sldId id="518" r:id="rId4"/>
    <p:sldId id="519" r:id="rId5"/>
    <p:sldId id="520" r:id="rId6"/>
    <p:sldId id="524" r:id="rId7"/>
    <p:sldId id="522" r:id="rId8"/>
    <p:sldId id="523" r:id="rId9"/>
    <p:sldId id="521" r:id="rId10"/>
    <p:sldId id="525" r:id="rId11"/>
    <p:sldId id="528" r:id="rId12"/>
    <p:sldId id="526" r:id="rId13"/>
    <p:sldId id="529" r:id="rId14"/>
    <p:sldId id="527" r:id="rId15"/>
    <p:sldId id="530" r:id="rId16"/>
    <p:sldId id="531" r:id="rId17"/>
    <p:sldId id="532" r:id="rId18"/>
    <p:sldId id="533" r:id="rId19"/>
    <p:sldId id="534" r:id="rId20"/>
    <p:sldId id="516" r:id="rId21"/>
  </p:sldIdLst>
  <p:sldSz cx="9144000" cy="6858000" type="screen4x3"/>
  <p:notesSz cx="6858000" cy="9144000"/>
  <p:defaultTextStyle>
    <a:defPPr>
      <a:defRPr lang="en-US"/>
    </a:defPPr>
    <a:lvl1pPr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1pPr>
    <a:lvl2pPr marL="457200"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2pPr>
    <a:lvl3pPr marL="914400"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3pPr>
    <a:lvl4pPr marL="1371600"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4pPr>
    <a:lvl5pPr marL="1828800" algn="l" rtl="0" fontAlgn="base">
      <a:spcBef>
        <a:spcPct val="0"/>
      </a:spcBef>
      <a:spcAft>
        <a:spcPct val="0"/>
      </a:spcAft>
      <a:defRPr sz="1000" kern="1200" baseline="-25000">
        <a:solidFill>
          <a:schemeClr val="bg1"/>
        </a:solidFill>
        <a:latin typeface="Arial" pitchFamily="34" charset="0"/>
        <a:ea typeface="MS PGothic" pitchFamily="34" charset="-128"/>
        <a:cs typeface="+mn-cs"/>
      </a:defRPr>
    </a:lvl5pPr>
    <a:lvl6pPr marL="2286000" algn="l" defTabSz="914400" rtl="0" eaLnBrk="1" latinLnBrk="0" hangingPunct="1">
      <a:defRPr sz="1000" kern="1200" baseline="-25000">
        <a:solidFill>
          <a:schemeClr val="bg1"/>
        </a:solidFill>
        <a:latin typeface="Arial" pitchFamily="34" charset="0"/>
        <a:ea typeface="MS PGothic" pitchFamily="34" charset="-128"/>
        <a:cs typeface="+mn-cs"/>
      </a:defRPr>
    </a:lvl6pPr>
    <a:lvl7pPr marL="2743200" algn="l" defTabSz="914400" rtl="0" eaLnBrk="1" latinLnBrk="0" hangingPunct="1">
      <a:defRPr sz="1000" kern="1200" baseline="-25000">
        <a:solidFill>
          <a:schemeClr val="bg1"/>
        </a:solidFill>
        <a:latin typeface="Arial" pitchFamily="34" charset="0"/>
        <a:ea typeface="MS PGothic" pitchFamily="34" charset="-128"/>
        <a:cs typeface="+mn-cs"/>
      </a:defRPr>
    </a:lvl7pPr>
    <a:lvl8pPr marL="3200400" algn="l" defTabSz="914400" rtl="0" eaLnBrk="1" latinLnBrk="0" hangingPunct="1">
      <a:defRPr sz="1000" kern="1200" baseline="-25000">
        <a:solidFill>
          <a:schemeClr val="bg1"/>
        </a:solidFill>
        <a:latin typeface="Arial" pitchFamily="34" charset="0"/>
        <a:ea typeface="MS PGothic" pitchFamily="34" charset="-128"/>
        <a:cs typeface="+mn-cs"/>
      </a:defRPr>
    </a:lvl8pPr>
    <a:lvl9pPr marL="3657600" algn="l" defTabSz="914400" rtl="0" eaLnBrk="1" latinLnBrk="0" hangingPunct="1">
      <a:defRPr sz="1000" kern="1200" baseline="-25000">
        <a:solidFill>
          <a:schemeClr val="bg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9" pos="5422">
          <p15:clr>
            <a:srgbClr val="A4A3A4"/>
          </p15:clr>
        </p15:guide>
        <p15:guide id="10" orient="horz" pos="2160">
          <p15:clr>
            <a:srgbClr val="A4A3A4"/>
          </p15:clr>
        </p15:guide>
      </p15:sldGuideLst>
    </p:ext>
    <p:ext uri="{2D200454-40CA-4A62-9FC3-DE9A4176ACB9}">
      <p15:notesGuideLst xmlns:p15="http://schemas.microsoft.com/office/powerpoint/2012/main">
        <p15:guide id="1" orient="horz" pos="2864">
          <p15:clr>
            <a:srgbClr val="A4A3A4"/>
          </p15:clr>
        </p15:guide>
        <p15:guide id="2" pos="5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F7F7F7"/>
    <a:srgbClr val="4D4D4F"/>
    <a:srgbClr val="8DC63F"/>
    <a:srgbClr val="00B6DE"/>
    <a:srgbClr val="B2B2B2"/>
    <a:srgbClr val="77B800"/>
    <a:srgbClr val="6C6F70"/>
    <a:srgbClr val="005695"/>
    <a:srgbClr val="77B8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84480" autoAdjust="0"/>
  </p:normalViewPr>
  <p:slideViewPr>
    <p:cSldViewPr snapToGrid="0" showGuides="1">
      <p:cViewPr varScale="1">
        <p:scale>
          <a:sx n="56" d="100"/>
          <a:sy n="56" d="100"/>
        </p:scale>
        <p:origin x="1920" y="52"/>
      </p:cViewPr>
      <p:guideLst>
        <p:guide pos="5422"/>
        <p:guide orient="horz" pos="216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p:scale>
          <a:sx n="75" d="100"/>
          <a:sy n="75" d="100"/>
        </p:scale>
        <p:origin x="2936" y="768"/>
      </p:cViewPr>
      <p:guideLst>
        <p:guide orient="horz" pos="2864"/>
        <p:guide pos="5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0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algn="l" defTabSz="896938">
              <a:defRPr sz="1200" baseline="0">
                <a:solidFill>
                  <a:schemeClr val="tx1"/>
                </a:solidFill>
                <a:latin typeface="Arial" charset="0"/>
                <a:ea typeface="MS PGothic" pitchFamily="34" charset="-128"/>
                <a:cs typeface="+mn-cs"/>
              </a:defRPr>
            </a:lvl1pPr>
          </a:lstStyle>
          <a:p>
            <a:pPr>
              <a:defRPr/>
            </a:pPr>
            <a:endParaRPr lang="en-US"/>
          </a:p>
        </p:txBody>
      </p:sp>
      <p:sp>
        <p:nvSpPr>
          <p:cNvPr id="1280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89730" tIns="44865" rIns="89730" bIns="44865" numCol="1" anchor="t" anchorCtr="0" compatLnSpc="1">
            <a:prstTxWarp prst="textNoShape">
              <a:avLst/>
            </a:prstTxWarp>
          </a:bodyPr>
          <a:lstStyle>
            <a:lvl1pPr algn="r" defTabSz="896938">
              <a:defRPr sz="1200" baseline="0">
                <a:solidFill>
                  <a:schemeClr val="tx1"/>
                </a:solidFill>
                <a:latin typeface="Arial" charset="0"/>
                <a:ea typeface="MS PGothic" pitchFamily="34" charset="-128"/>
                <a:cs typeface="+mn-cs"/>
              </a:defRPr>
            </a:lvl1pPr>
          </a:lstStyle>
          <a:p>
            <a:pPr>
              <a:defRPr/>
            </a:pPr>
            <a:endParaRPr lang="en-US"/>
          </a:p>
        </p:txBody>
      </p:sp>
      <p:sp>
        <p:nvSpPr>
          <p:cNvPr id="1280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algn="l" defTabSz="896938">
              <a:defRPr sz="1200" baseline="0">
                <a:solidFill>
                  <a:schemeClr val="tx1"/>
                </a:solidFill>
                <a:latin typeface="Arial" charset="0"/>
                <a:ea typeface="MS PGothic" pitchFamily="34" charset="-128"/>
                <a:cs typeface="+mn-cs"/>
              </a:defRPr>
            </a:lvl1pPr>
          </a:lstStyle>
          <a:p>
            <a:pPr>
              <a:defRPr/>
            </a:pPr>
            <a:endParaRPr lang="en-US"/>
          </a:p>
        </p:txBody>
      </p:sp>
      <p:sp>
        <p:nvSpPr>
          <p:cNvPr id="1280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89730" tIns="44865" rIns="89730" bIns="44865" numCol="1" anchor="b" anchorCtr="0" compatLnSpc="1">
            <a:prstTxWarp prst="textNoShape">
              <a:avLst/>
            </a:prstTxWarp>
          </a:bodyPr>
          <a:lstStyle>
            <a:lvl1pPr algn="r" defTabSz="896938">
              <a:defRPr sz="1200" baseline="0">
                <a:solidFill>
                  <a:schemeClr val="tx1"/>
                </a:solidFill>
                <a:latin typeface="Arial" charset="0"/>
                <a:ea typeface="MS PGothic" pitchFamily="34" charset="-128"/>
                <a:cs typeface="+mn-cs"/>
              </a:defRPr>
            </a:lvl1pPr>
          </a:lstStyle>
          <a:p>
            <a:pPr>
              <a:defRPr/>
            </a:pPr>
            <a:fld id="{9053A4A3-2964-4B60-A31B-22011529F6A1}" type="slidenum">
              <a:rPr lang="en-US"/>
              <a:pPr>
                <a:defRPr/>
              </a:pPr>
              <a:t>‹#›</a:t>
            </a:fld>
            <a:endParaRPr lang="en-US"/>
          </a:p>
        </p:txBody>
      </p:sp>
    </p:spTree>
    <p:extLst>
      <p:ext uri="{BB962C8B-B14F-4D97-AF65-F5344CB8AC3E}">
        <p14:creationId xmlns:p14="http://schemas.microsoft.com/office/powerpoint/2010/main" val="2531861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274" tIns="45636" rIns="91274" bIns="45636" numCol="1" anchor="t" anchorCtr="0" compatLnSpc="1">
            <a:prstTxWarp prst="textNoShape">
              <a:avLst/>
            </a:prstTxWarp>
          </a:bodyPr>
          <a:lstStyle>
            <a:lvl1pPr algn="l" defTabSz="912813">
              <a:defRPr sz="1200" baseline="0">
                <a:solidFill>
                  <a:schemeClr val="tx1"/>
                </a:solidFill>
                <a:latin typeface="Arial" charset="0"/>
                <a:ea typeface="MS PGothic" pitchFamily="34" charset="-128"/>
                <a:cs typeface="+mn-cs"/>
              </a:defRPr>
            </a:lvl1pPr>
          </a:lstStyle>
          <a:p>
            <a:pPr>
              <a:defRPr/>
            </a:pPr>
            <a:endParaRPr lang="en-US"/>
          </a:p>
        </p:txBody>
      </p:sp>
      <p:sp>
        <p:nvSpPr>
          <p:cNvPr id="12291" name="Rectangle 3"/>
          <p:cNvSpPr>
            <a:spLocks noGrp="1" noChangeArrowheads="1"/>
          </p:cNvSpPr>
          <p:nvPr>
            <p:ph type="dt" idx="1"/>
          </p:nvPr>
        </p:nvSpPr>
        <p:spPr bwMode="auto">
          <a:xfrm>
            <a:off x="3884613" y="0"/>
            <a:ext cx="2971800" cy="455613"/>
          </a:xfrm>
          <a:prstGeom prst="rect">
            <a:avLst/>
          </a:prstGeom>
          <a:noFill/>
          <a:ln w="9525">
            <a:noFill/>
            <a:miter lim="800000"/>
            <a:headEnd/>
            <a:tailEnd/>
          </a:ln>
          <a:effectLst/>
        </p:spPr>
        <p:txBody>
          <a:bodyPr vert="horz" wrap="square" lIns="91274" tIns="45636" rIns="91274" bIns="45636" numCol="1" anchor="t" anchorCtr="0" compatLnSpc="1">
            <a:prstTxWarp prst="textNoShape">
              <a:avLst/>
            </a:prstTxWarp>
          </a:bodyPr>
          <a:lstStyle>
            <a:lvl1pPr algn="r" defTabSz="912813">
              <a:defRPr sz="1200" baseline="0">
                <a:solidFill>
                  <a:schemeClr val="tx1"/>
                </a:solidFill>
                <a:latin typeface="Arial" charset="0"/>
                <a:ea typeface="MS PGothic" pitchFamily="34" charset="-128"/>
                <a:cs typeface="+mn-cs"/>
              </a:defRPr>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4588" y="687388"/>
            <a:ext cx="4570412" cy="34274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85800" y="4341813"/>
            <a:ext cx="5486400" cy="4114800"/>
          </a:xfrm>
          <a:prstGeom prst="rect">
            <a:avLst/>
          </a:prstGeom>
          <a:noFill/>
          <a:ln w="9525">
            <a:noFill/>
            <a:miter lim="800000"/>
            <a:headEnd/>
            <a:tailEnd/>
          </a:ln>
          <a:effectLst/>
        </p:spPr>
        <p:txBody>
          <a:bodyPr vert="horz" wrap="square" lIns="91274" tIns="45636" rIns="91274" bIns="4563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294" name="Rectangle 6"/>
          <p:cNvSpPr>
            <a:spLocks noGrp="1" noChangeArrowheads="1"/>
          </p:cNvSpPr>
          <p:nvPr>
            <p:ph type="ftr" sz="quarter" idx="4"/>
          </p:nvPr>
        </p:nvSpPr>
        <p:spPr bwMode="auto">
          <a:xfrm>
            <a:off x="0" y="8686800"/>
            <a:ext cx="2971800" cy="455613"/>
          </a:xfrm>
          <a:prstGeom prst="rect">
            <a:avLst/>
          </a:prstGeom>
          <a:noFill/>
          <a:ln w="9525">
            <a:noFill/>
            <a:miter lim="800000"/>
            <a:headEnd/>
            <a:tailEnd/>
          </a:ln>
          <a:effectLst/>
        </p:spPr>
        <p:txBody>
          <a:bodyPr vert="horz" wrap="square" lIns="91274" tIns="45636" rIns="91274" bIns="45636" numCol="1" anchor="b" anchorCtr="0" compatLnSpc="1">
            <a:prstTxWarp prst="textNoShape">
              <a:avLst/>
            </a:prstTxWarp>
          </a:bodyPr>
          <a:lstStyle>
            <a:lvl1pPr algn="l" defTabSz="912813">
              <a:defRPr sz="1200" baseline="0">
                <a:solidFill>
                  <a:schemeClr val="tx1"/>
                </a:solidFill>
                <a:latin typeface="Arial" charset="0"/>
                <a:ea typeface="MS PGothic" pitchFamily="34" charset="-128"/>
                <a:cs typeface="+mn-cs"/>
              </a:defRPr>
            </a:lvl1pPr>
          </a:lstStyle>
          <a:p>
            <a:pPr>
              <a:defRPr/>
            </a:pPr>
            <a:endParaRPr lang="en-US"/>
          </a:p>
        </p:txBody>
      </p:sp>
      <p:sp>
        <p:nvSpPr>
          <p:cNvPr id="12295" name="Rectangle 7"/>
          <p:cNvSpPr>
            <a:spLocks noGrp="1" noChangeArrowheads="1"/>
          </p:cNvSpPr>
          <p:nvPr>
            <p:ph type="sldNum" sz="quarter" idx="5"/>
          </p:nvPr>
        </p:nvSpPr>
        <p:spPr bwMode="auto">
          <a:xfrm>
            <a:off x="3884613" y="8686800"/>
            <a:ext cx="2971800" cy="455613"/>
          </a:xfrm>
          <a:prstGeom prst="rect">
            <a:avLst/>
          </a:prstGeom>
          <a:noFill/>
          <a:ln w="9525">
            <a:noFill/>
            <a:miter lim="800000"/>
            <a:headEnd/>
            <a:tailEnd/>
          </a:ln>
          <a:effectLst/>
        </p:spPr>
        <p:txBody>
          <a:bodyPr vert="horz" wrap="square" lIns="91274" tIns="45636" rIns="91274" bIns="45636" numCol="1" anchor="b" anchorCtr="0" compatLnSpc="1">
            <a:prstTxWarp prst="textNoShape">
              <a:avLst/>
            </a:prstTxWarp>
          </a:bodyPr>
          <a:lstStyle>
            <a:lvl1pPr algn="r" defTabSz="912813">
              <a:defRPr sz="1200" baseline="0">
                <a:solidFill>
                  <a:schemeClr val="tx1"/>
                </a:solidFill>
                <a:latin typeface="Arial" charset="0"/>
                <a:ea typeface="MS PGothic" pitchFamily="34" charset="-128"/>
                <a:cs typeface="+mn-cs"/>
              </a:defRPr>
            </a:lvl1pPr>
          </a:lstStyle>
          <a:p>
            <a:pPr>
              <a:defRPr/>
            </a:pPr>
            <a:fld id="{570567FE-45AC-4961-A142-8305DD4F6E96}" type="slidenum">
              <a:rPr lang="en-US"/>
              <a:pPr>
                <a:defRPr/>
              </a:pPr>
              <a:t>‹#›</a:t>
            </a:fld>
            <a:endParaRPr lang="en-US"/>
          </a:p>
        </p:txBody>
      </p:sp>
    </p:spTree>
    <p:extLst>
      <p:ext uri="{BB962C8B-B14F-4D97-AF65-F5344CB8AC3E}">
        <p14:creationId xmlns:p14="http://schemas.microsoft.com/office/powerpoint/2010/main" val="73734288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228600" indent="-227013" algn="l" rtl="0" eaLnBrk="0" fontAlgn="base" hangingPunct="0">
      <a:spcBef>
        <a:spcPct val="30000"/>
      </a:spcBef>
      <a:spcAft>
        <a:spcPct val="0"/>
      </a:spcAft>
      <a:buChar char="•"/>
      <a:defRPr sz="1200" kern="1200">
        <a:solidFill>
          <a:schemeClr val="tx1"/>
        </a:solidFill>
        <a:latin typeface="Arial" charset="0"/>
        <a:ea typeface="+mn-ea"/>
        <a:cs typeface="+mn-cs"/>
      </a:defRPr>
    </a:lvl2pPr>
    <a:lvl3pPr marL="469900" indent="-239713" algn="l" rtl="0" eaLnBrk="0" fontAlgn="base" hangingPunct="0">
      <a:spcBef>
        <a:spcPct val="30000"/>
      </a:spcBef>
      <a:spcAft>
        <a:spcPct val="0"/>
      </a:spcAft>
      <a:buChar char="•"/>
      <a:defRPr sz="1200" kern="1200">
        <a:solidFill>
          <a:schemeClr val="tx1"/>
        </a:solidFill>
        <a:latin typeface="Arial" charset="0"/>
        <a:ea typeface="+mn-ea"/>
        <a:cs typeface="+mn-cs"/>
      </a:defRPr>
    </a:lvl3pPr>
    <a:lvl4pPr marL="698500" indent="-227013" algn="l" rtl="0" eaLnBrk="0" fontAlgn="base" hangingPunct="0">
      <a:spcBef>
        <a:spcPct val="30000"/>
      </a:spcBef>
      <a:spcAft>
        <a:spcPct val="0"/>
      </a:spcAft>
      <a:buChar char="•"/>
      <a:defRPr sz="1200" kern="1200">
        <a:solidFill>
          <a:schemeClr val="tx1"/>
        </a:solidFill>
        <a:latin typeface="Arial" charset="0"/>
        <a:ea typeface="+mn-ea"/>
        <a:cs typeface="+mn-cs"/>
      </a:defRPr>
    </a:lvl4pPr>
    <a:lvl5pPr marL="889000" indent="-188913" algn="l" rtl="0" eaLnBrk="0" fontAlgn="base" hangingPunct="0">
      <a:spcBef>
        <a:spcPct val="30000"/>
      </a:spcBef>
      <a:spcAft>
        <a:spcPct val="0"/>
      </a:spcAft>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1D1F14-4923-46F0-A964-AAB08B6DB726}" type="slidenum">
              <a:rPr lang="en-US"/>
              <a:pPr/>
              <a:t>1</a:t>
            </a:fld>
            <a:endParaRPr 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CA"/>
          </a:p>
        </p:txBody>
      </p:sp>
    </p:spTree>
    <p:extLst>
      <p:ext uri="{BB962C8B-B14F-4D97-AF65-F5344CB8AC3E}">
        <p14:creationId xmlns:p14="http://schemas.microsoft.com/office/powerpoint/2010/main" val="29112882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570567FE-45AC-4961-A142-8305DD4F6E96}" type="slidenum">
              <a:rPr lang="en-US" smtClean="0"/>
              <a:pPr>
                <a:defRPr/>
              </a:pPr>
              <a:t>20</a:t>
            </a:fld>
            <a:endParaRPr lang="en-US"/>
          </a:p>
        </p:txBody>
      </p:sp>
    </p:spTree>
    <p:extLst>
      <p:ext uri="{BB962C8B-B14F-4D97-AF65-F5344CB8AC3E}">
        <p14:creationId xmlns:p14="http://schemas.microsoft.com/office/powerpoint/2010/main" val="35088551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61639" y="2057597"/>
            <a:ext cx="7370984" cy="2441864"/>
          </a:xfrm>
        </p:spPr>
        <p:txBody>
          <a:bodyPr/>
          <a:lstStyle>
            <a:lvl1pPr>
              <a:defRPr sz="4200"/>
            </a:lvl1pPr>
          </a:lstStyle>
          <a:p>
            <a:r>
              <a:rPr lang="en-US" dirty="0"/>
              <a:t>Click to edit Master title style</a:t>
            </a:r>
          </a:p>
        </p:txBody>
      </p:sp>
      <p:pic>
        <p:nvPicPr>
          <p:cNvPr id="10" name="Picture 9"/>
          <p:cNvPicPr>
            <a:picLocks noChangeAspect="1"/>
          </p:cNvPicPr>
          <p:nvPr userDrawn="1"/>
        </p:nvPicPr>
        <p:blipFill rotWithShape="1">
          <a:blip r:embed="rId3" cstate="print">
            <a:extLst>
              <a:ext uri="{28A0092B-C50C-407E-A947-70E740481C1C}">
                <a14:useLocalDpi xmlns:a14="http://schemas.microsoft.com/office/drawing/2010/main" val="0"/>
              </a:ext>
            </a:extLst>
          </a:blip>
          <a:srcRect l="10261" t="28968" r="10401" b="29073"/>
          <a:stretch/>
        </p:blipFill>
        <p:spPr>
          <a:xfrm>
            <a:off x="6726833" y="5982585"/>
            <a:ext cx="1957866" cy="582425"/>
          </a:xfrm>
          <a:prstGeom prst="rect">
            <a:avLst/>
          </a:prstGeom>
        </p:spPr>
      </p:pic>
      <p:pic>
        <p:nvPicPr>
          <p:cNvPr id="7" name="Picture 6">
            <a:extLst>
              <a:ext uri="{FF2B5EF4-FFF2-40B4-BE49-F238E27FC236}">
                <a16:creationId xmlns:a16="http://schemas.microsoft.com/office/drawing/2014/main" id="{4CBD2076-DFE7-3A45-8E10-C11FA7BFA182}"/>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D27C087-452F-E24B-AAB1-9481EF7E12D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685" t="2149" r="70986" b="54554"/>
          <a:stretch/>
        </p:blipFill>
        <p:spPr>
          <a:xfrm>
            <a:off x="0" y="0"/>
            <a:ext cx="1262128" cy="1556718"/>
          </a:xfrm>
          <a:prstGeom prst="rect">
            <a:avLst/>
          </a:prstGeom>
        </p:spPr>
      </p:pic>
      <p:sp>
        <p:nvSpPr>
          <p:cNvPr id="2" name="Title 1"/>
          <p:cNvSpPr>
            <a:spLocks noGrp="1"/>
          </p:cNvSpPr>
          <p:nvPr>
            <p:ph type="title"/>
          </p:nvPr>
        </p:nvSpPr>
        <p:spPr>
          <a:xfrm>
            <a:off x="713527" y="453971"/>
            <a:ext cx="8051800" cy="858838"/>
          </a:xfrm>
        </p:spPr>
        <p:txBody>
          <a:bodyPr/>
          <a:lstStyle/>
          <a:p>
            <a:r>
              <a:rPr lang="en-US" dirty="0"/>
              <a:t>Click to edit Master title style</a:t>
            </a:r>
          </a:p>
        </p:txBody>
      </p:sp>
      <p:sp>
        <p:nvSpPr>
          <p:cNvPr id="4" name="Content Placeholder 3"/>
          <p:cNvSpPr>
            <a:spLocks noGrp="1"/>
          </p:cNvSpPr>
          <p:nvPr>
            <p:ph sz="quarter" idx="10"/>
          </p:nvPr>
        </p:nvSpPr>
        <p:spPr>
          <a:xfrm>
            <a:off x="713527" y="1387701"/>
            <a:ext cx="8051800" cy="462064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715026C3-E58B-5140-94B1-B46E89160D25}"/>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10261" t="28968" r="10401" b="29073"/>
          <a:stretch/>
        </p:blipFill>
        <p:spPr>
          <a:xfrm>
            <a:off x="6726833" y="5982585"/>
            <a:ext cx="1957866" cy="582425"/>
          </a:xfrm>
          <a:prstGeom prst="rect">
            <a:avLst/>
          </a:prstGeom>
        </p:spPr>
      </p:pic>
      <p:pic>
        <p:nvPicPr>
          <p:cNvPr id="7" name="Picture 6">
            <a:extLst>
              <a:ext uri="{FF2B5EF4-FFF2-40B4-BE49-F238E27FC236}">
                <a16:creationId xmlns:a16="http://schemas.microsoft.com/office/drawing/2014/main" id="{EB8033BA-01A1-8443-A0A5-E1BAF469E45D}"/>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spTree>
    <p:extLst>
      <p:ext uri="{BB962C8B-B14F-4D97-AF65-F5344CB8AC3E}">
        <p14:creationId xmlns:p14="http://schemas.microsoft.com/office/powerpoint/2010/main" val="1172349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quarter" idx="10"/>
          </p:nvPr>
        </p:nvSpPr>
        <p:spPr>
          <a:xfrm>
            <a:off x="546100" y="1143000"/>
            <a:ext cx="80518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a:extLst>
              <a:ext uri="{FF2B5EF4-FFF2-40B4-BE49-F238E27FC236}">
                <a16:creationId xmlns:a16="http://schemas.microsoft.com/office/drawing/2014/main" id="{715026C3-E58B-5140-94B1-B46E89160D2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0261" t="28968" r="10401" b="29073"/>
          <a:stretch/>
        </p:blipFill>
        <p:spPr>
          <a:xfrm>
            <a:off x="6907139" y="5982585"/>
            <a:ext cx="1957866" cy="582425"/>
          </a:xfrm>
          <a:prstGeom prst="rect">
            <a:avLst/>
          </a:prstGeom>
        </p:spPr>
      </p:pic>
    </p:spTree>
    <p:extLst>
      <p:ext uri="{BB962C8B-B14F-4D97-AF65-F5344CB8AC3E}">
        <p14:creationId xmlns:p14="http://schemas.microsoft.com/office/powerpoint/2010/main" val="2957406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5" name="Picture 4">
            <a:extLst>
              <a:ext uri="{FF2B5EF4-FFF2-40B4-BE49-F238E27FC236}">
                <a16:creationId xmlns:a16="http://schemas.microsoft.com/office/drawing/2014/main" id="{879D157D-1E69-014E-833F-30637B4B820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0261" t="28968" r="10401" b="29073"/>
          <a:stretch/>
        </p:blipFill>
        <p:spPr>
          <a:xfrm>
            <a:off x="6726833" y="5982585"/>
            <a:ext cx="1957866" cy="582425"/>
          </a:xfrm>
          <a:prstGeom prst="rect">
            <a:avLst/>
          </a:prstGeom>
        </p:spPr>
      </p:pic>
      <p:pic>
        <p:nvPicPr>
          <p:cNvPr id="6" name="Picture 5">
            <a:extLst>
              <a:ext uri="{FF2B5EF4-FFF2-40B4-BE49-F238E27FC236}">
                <a16:creationId xmlns:a16="http://schemas.microsoft.com/office/drawing/2014/main" id="{083F6EA2-6F1E-1A44-A8DD-FFFBE4FE49D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spTree>
    <p:extLst>
      <p:ext uri="{BB962C8B-B14F-4D97-AF65-F5344CB8AC3E}">
        <p14:creationId xmlns:p14="http://schemas.microsoft.com/office/powerpoint/2010/main" val="592321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0DE4F63-2A04-1C4E-BFC7-DB5ABE42870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10261" t="28968" r="10401" b="29073"/>
          <a:stretch/>
        </p:blipFill>
        <p:spPr>
          <a:xfrm>
            <a:off x="6726833" y="5982585"/>
            <a:ext cx="1957866" cy="582425"/>
          </a:xfrm>
          <a:prstGeom prst="rect">
            <a:avLst/>
          </a:prstGeom>
        </p:spPr>
      </p:pic>
      <p:pic>
        <p:nvPicPr>
          <p:cNvPr id="5" name="Picture 4">
            <a:extLst>
              <a:ext uri="{FF2B5EF4-FFF2-40B4-BE49-F238E27FC236}">
                <a16:creationId xmlns:a16="http://schemas.microsoft.com/office/drawing/2014/main" id="{8751AE7F-EE97-3740-A158-A6EB17407FE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spTree>
    <p:extLst>
      <p:ext uri="{BB962C8B-B14F-4D97-AF65-F5344CB8AC3E}">
        <p14:creationId xmlns:p14="http://schemas.microsoft.com/office/powerpoint/2010/main" val="534437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B9410E0-2788-1042-B132-A5254741EC6A}"/>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000" r="68572" b="50000"/>
          <a:stretch/>
        </p:blipFill>
        <p:spPr>
          <a:xfrm>
            <a:off x="0" y="0"/>
            <a:ext cx="2690949" cy="3429000"/>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2097" y="1326404"/>
            <a:ext cx="7491175" cy="4213786"/>
          </a:xfrm>
          <a:prstGeom prst="rect">
            <a:avLst/>
          </a:prstGeom>
        </p:spPr>
      </p:pic>
      <p:pic>
        <p:nvPicPr>
          <p:cNvPr id="8" name="Picture 7">
            <a:extLst>
              <a:ext uri="{FF2B5EF4-FFF2-40B4-BE49-F238E27FC236}">
                <a16:creationId xmlns:a16="http://schemas.microsoft.com/office/drawing/2014/main" id="{60F1B44C-154E-354B-9D10-9772A7239932}"/>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91000" t="37778"/>
          <a:stretch/>
        </p:blipFill>
        <p:spPr>
          <a:xfrm>
            <a:off x="8516112" y="4416136"/>
            <a:ext cx="627888" cy="2441864"/>
          </a:xfrm>
          <a:prstGeom prst="rect">
            <a:avLst/>
          </a:prstGeom>
        </p:spPr>
      </p:pic>
    </p:spTree>
    <p:extLst>
      <p:ext uri="{BB962C8B-B14F-4D97-AF65-F5344CB8AC3E}">
        <p14:creationId xmlns:p14="http://schemas.microsoft.com/office/powerpoint/2010/main" val="2591011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7F7F7"/>
        </a:solidFill>
        <a:effectLst/>
      </p:bgPr>
    </p:bg>
    <p:spTree>
      <p:nvGrpSpPr>
        <p:cNvPr id="1" name=""/>
        <p:cNvGrpSpPr/>
        <p:nvPr/>
      </p:nvGrpSpPr>
      <p:grpSpPr>
        <a:xfrm>
          <a:off x="0" y="0"/>
          <a:ext cx="0" cy="0"/>
          <a:chOff x="0" y="0"/>
          <a:chExt cx="0" cy="0"/>
        </a:xfrm>
      </p:grpSpPr>
      <p:sp>
        <p:nvSpPr>
          <p:cNvPr id="313347" name="Rectangle 3"/>
          <p:cNvSpPr>
            <a:spLocks noGrp="1" noChangeArrowheads="1"/>
          </p:cNvSpPr>
          <p:nvPr>
            <p:ph type="title"/>
          </p:nvPr>
        </p:nvSpPr>
        <p:spPr bwMode="gray">
          <a:xfrm>
            <a:off x="546100" y="200025"/>
            <a:ext cx="8051800"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a:t>Click to edit Master title style</a:t>
            </a:r>
          </a:p>
        </p:txBody>
      </p:sp>
      <p:sp>
        <p:nvSpPr>
          <p:cNvPr id="313348" name="Rectangle 4"/>
          <p:cNvSpPr>
            <a:spLocks noGrp="1" noChangeArrowheads="1"/>
          </p:cNvSpPr>
          <p:nvPr>
            <p:ph type="body" idx="1"/>
          </p:nvPr>
        </p:nvSpPr>
        <p:spPr bwMode="gray">
          <a:xfrm>
            <a:off x="548640" y="1517904"/>
            <a:ext cx="8054975" cy="4581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a:spLocks noChangeArrowheads="1"/>
          </p:cNvSpPr>
          <p:nvPr userDrawn="1"/>
        </p:nvSpPr>
        <p:spPr bwMode="gray">
          <a:xfrm>
            <a:off x="541749" y="6556055"/>
            <a:ext cx="490538" cy="115544"/>
          </a:xfrm>
          <a:prstGeom prst="rect">
            <a:avLst/>
          </a:prstGeom>
          <a:noFill/>
          <a:ln w="9525">
            <a:noFill/>
            <a:miter lim="800000"/>
            <a:headEnd/>
            <a:tailEnd/>
          </a:ln>
        </p:spPr>
        <p:txBody>
          <a:bodyPr lIns="0" tIns="0" rIns="0" bIns="0">
            <a:spAutoFit/>
          </a:bodyPr>
          <a:lstStyle/>
          <a:p>
            <a:fld id="{69E599FC-DB5F-4A53-968A-AA600B73C23B}" type="slidenum">
              <a:rPr lang="en-US" sz="751" baseline="0">
                <a:solidFill>
                  <a:schemeClr val="accent4"/>
                </a:solidFill>
              </a:rPr>
              <a:pPr/>
              <a:t>‹#›</a:t>
            </a:fld>
            <a:endParaRPr lang="en-US" sz="751" baseline="0" dirty="0">
              <a:solidFill>
                <a:schemeClr val="accent4"/>
              </a:solidFill>
            </a:endParaRPr>
          </a:p>
        </p:txBody>
      </p:sp>
    </p:spTree>
  </p:cSld>
  <p:clrMap bg1="lt1" tx1="dk1" bg2="lt2" tx2="dk2" accent1="accent1" accent2="accent2" accent3="accent3" accent4="accent4" accent5="accent5" accent6="accent6" hlink="hlink" folHlink="folHlink"/>
  <p:sldLayoutIdLst>
    <p:sldLayoutId id="2147483994" r:id="rId1"/>
    <p:sldLayoutId id="2147484006" r:id="rId2"/>
    <p:sldLayoutId id="2147484009" r:id="rId3"/>
    <p:sldLayoutId id="2147484007" r:id="rId4"/>
    <p:sldLayoutId id="2147483997" r:id="rId5"/>
    <p:sldLayoutId id="2147484008" r:id="rId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l" rtl="0" fontAlgn="base">
        <a:lnSpc>
          <a:spcPct val="85000"/>
        </a:lnSpc>
        <a:spcBef>
          <a:spcPct val="0"/>
        </a:spcBef>
        <a:spcAft>
          <a:spcPct val="0"/>
        </a:spcAft>
        <a:defRPr sz="3000" b="1">
          <a:solidFill>
            <a:schemeClr val="accent1"/>
          </a:solidFill>
          <a:latin typeface="+mj-lt"/>
          <a:ea typeface="+mj-ea"/>
          <a:cs typeface="+mj-cs"/>
        </a:defRPr>
      </a:lvl1pPr>
      <a:lvl2pPr algn="l" rtl="0" fontAlgn="base">
        <a:lnSpc>
          <a:spcPct val="85000"/>
        </a:lnSpc>
        <a:spcBef>
          <a:spcPct val="0"/>
        </a:spcBef>
        <a:spcAft>
          <a:spcPct val="0"/>
        </a:spcAft>
        <a:defRPr sz="3000" b="1">
          <a:solidFill>
            <a:schemeClr val="bg1"/>
          </a:solidFill>
          <a:latin typeface="Arial" pitchFamily="34" charset="0"/>
          <a:cs typeface="Arial" pitchFamily="34" charset="0"/>
        </a:defRPr>
      </a:lvl2pPr>
      <a:lvl3pPr algn="l" rtl="0" fontAlgn="base">
        <a:lnSpc>
          <a:spcPct val="85000"/>
        </a:lnSpc>
        <a:spcBef>
          <a:spcPct val="0"/>
        </a:spcBef>
        <a:spcAft>
          <a:spcPct val="0"/>
        </a:spcAft>
        <a:defRPr sz="3000" b="1">
          <a:solidFill>
            <a:schemeClr val="bg1"/>
          </a:solidFill>
          <a:latin typeface="Arial" pitchFamily="34" charset="0"/>
          <a:cs typeface="Arial" pitchFamily="34" charset="0"/>
        </a:defRPr>
      </a:lvl3pPr>
      <a:lvl4pPr algn="l" rtl="0" fontAlgn="base">
        <a:lnSpc>
          <a:spcPct val="85000"/>
        </a:lnSpc>
        <a:spcBef>
          <a:spcPct val="0"/>
        </a:spcBef>
        <a:spcAft>
          <a:spcPct val="0"/>
        </a:spcAft>
        <a:defRPr sz="3000" b="1">
          <a:solidFill>
            <a:schemeClr val="bg1"/>
          </a:solidFill>
          <a:latin typeface="Arial" pitchFamily="34" charset="0"/>
          <a:cs typeface="Arial" pitchFamily="34" charset="0"/>
        </a:defRPr>
      </a:lvl4pPr>
      <a:lvl5pPr algn="l" rtl="0" fontAlgn="base">
        <a:lnSpc>
          <a:spcPct val="85000"/>
        </a:lnSpc>
        <a:spcBef>
          <a:spcPct val="0"/>
        </a:spcBef>
        <a:spcAft>
          <a:spcPct val="0"/>
        </a:spcAft>
        <a:defRPr sz="3000" b="1">
          <a:solidFill>
            <a:schemeClr val="bg1"/>
          </a:solidFill>
          <a:latin typeface="Arial" pitchFamily="34" charset="0"/>
          <a:cs typeface="Arial" pitchFamily="34" charset="0"/>
        </a:defRPr>
      </a:lvl5pPr>
      <a:lvl6pPr marL="457200" algn="l" rtl="0" fontAlgn="base">
        <a:lnSpc>
          <a:spcPct val="85000"/>
        </a:lnSpc>
        <a:spcBef>
          <a:spcPct val="0"/>
        </a:spcBef>
        <a:spcAft>
          <a:spcPct val="0"/>
        </a:spcAft>
        <a:defRPr sz="3000" b="1">
          <a:solidFill>
            <a:schemeClr val="bg1"/>
          </a:solidFill>
          <a:latin typeface="Arial" pitchFamily="34" charset="0"/>
          <a:cs typeface="Arial" pitchFamily="34" charset="0"/>
        </a:defRPr>
      </a:lvl6pPr>
      <a:lvl7pPr marL="914400" algn="l" rtl="0" fontAlgn="base">
        <a:lnSpc>
          <a:spcPct val="85000"/>
        </a:lnSpc>
        <a:spcBef>
          <a:spcPct val="0"/>
        </a:spcBef>
        <a:spcAft>
          <a:spcPct val="0"/>
        </a:spcAft>
        <a:defRPr sz="3000" b="1">
          <a:solidFill>
            <a:schemeClr val="bg1"/>
          </a:solidFill>
          <a:latin typeface="Arial" pitchFamily="34" charset="0"/>
          <a:cs typeface="Arial" pitchFamily="34" charset="0"/>
        </a:defRPr>
      </a:lvl7pPr>
      <a:lvl8pPr marL="1371600" algn="l" rtl="0" fontAlgn="base">
        <a:lnSpc>
          <a:spcPct val="85000"/>
        </a:lnSpc>
        <a:spcBef>
          <a:spcPct val="0"/>
        </a:spcBef>
        <a:spcAft>
          <a:spcPct val="0"/>
        </a:spcAft>
        <a:defRPr sz="3000" b="1">
          <a:solidFill>
            <a:schemeClr val="bg1"/>
          </a:solidFill>
          <a:latin typeface="Arial" pitchFamily="34" charset="0"/>
          <a:cs typeface="Arial" pitchFamily="34" charset="0"/>
        </a:defRPr>
      </a:lvl8pPr>
      <a:lvl9pPr marL="1828800" algn="l" rtl="0" fontAlgn="base">
        <a:lnSpc>
          <a:spcPct val="85000"/>
        </a:lnSpc>
        <a:spcBef>
          <a:spcPct val="0"/>
        </a:spcBef>
        <a:spcAft>
          <a:spcPct val="0"/>
        </a:spcAft>
        <a:defRPr sz="3000" b="1">
          <a:solidFill>
            <a:schemeClr val="bg1"/>
          </a:solidFill>
          <a:latin typeface="Arial" pitchFamily="34" charset="0"/>
          <a:cs typeface="Arial" pitchFamily="34" charset="0"/>
        </a:defRPr>
      </a:lvl9pPr>
    </p:titleStyle>
    <p:bodyStyle>
      <a:lvl1pPr marL="342900" indent="-342900" algn="l" rtl="0" fontAlgn="base">
        <a:lnSpc>
          <a:spcPct val="90000"/>
        </a:lnSpc>
        <a:spcBef>
          <a:spcPts val="1200"/>
        </a:spcBef>
        <a:spcAft>
          <a:spcPts val="600"/>
        </a:spcAft>
        <a:buClr>
          <a:schemeClr val="accent1"/>
        </a:buClr>
        <a:buSzPct val="70000"/>
        <a:buFont typeface="Wingdings" pitchFamily="2" charset="2"/>
        <a:buChar char="n"/>
        <a:defRPr sz="2400">
          <a:solidFill>
            <a:schemeClr val="tx2"/>
          </a:solidFill>
          <a:latin typeface="+mn-lt"/>
          <a:ea typeface="+mn-ea"/>
          <a:cs typeface="+mn-cs"/>
        </a:defRPr>
      </a:lvl1pPr>
      <a:lvl2pPr marL="674688" indent="-330200" algn="l" rtl="0" fontAlgn="base">
        <a:lnSpc>
          <a:spcPct val="90000"/>
        </a:lnSpc>
        <a:spcBef>
          <a:spcPts val="0"/>
        </a:spcBef>
        <a:spcAft>
          <a:spcPts val="600"/>
        </a:spcAft>
        <a:buClr>
          <a:schemeClr val="accent2"/>
        </a:buClr>
        <a:buSzPct val="70000"/>
        <a:buFont typeface="Wingdings" pitchFamily="2" charset="2"/>
        <a:buChar char="n"/>
        <a:defRPr sz="2200">
          <a:solidFill>
            <a:schemeClr val="tx2"/>
          </a:solidFill>
          <a:latin typeface="+mn-lt"/>
          <a:cs typeface="+mn-cs"/>
        </a:defRPr>
      </a:lvl2pPr>
      <a:lvl3pPr marL="1027113" indent="-350838" algn="l" rtl="0" fontAlgn="base">
        <a:lnSpc>
          <a:spcPct val="90000"/>
        </a:lnSpc>
        <a:spcBef>
          <a:spcPts val="0"/>
        </a:spcBef>
        <a:spcAft>
          <a:spcPts val="600"/>
        </a:spcAft>
        <a:buClr>
          <a:srgbClr val="77B800"/>
        </a:buClr>
        <a:buSzPct val="70000"/>
        <a:buFont typeface="Wingdings" pitchFamily="2" charset="2"/>
        <a:buChar char="n"/>
        <a:defRPr sz="2000">
          <a:solidFill>
            <a:schemeClr val="tx2"/>
          </a:solidFill>
          <a:latin typeface="+mn-lt"/>
          <a:cs typeface="+mn-cs"/>
        </a:defRPr>
      </a:lvl3pPr>
      <a:lvl4pPr marL="1377950" indent="-349250" algn="l" rtl="0" fontAlgn="base">
        <a:lnSpc>
          <a:spcPct val="90000"/>
        </a:lnSpc>
        <a:spcBef>
          <a:spcPts val="0"/>
        </a:spcBef>
        <a:spcAft>
          <a:spcPts val="600"/>
        </a:spcAft>
        <a:buClr>
          <a:schemeClr val="tx2"/>
        </a:buClr>
        <a:buSzPct val="70000"/>
        <a:buFont typeface="Wingdings" pitchFamily="2" charset="2"/>
        <a:buChar char="n"/>
        <a:defRPr>
          <a:solidFill>
            <a:schemeClr val="tx2"/>
          </a:solidFill>
          <a:latin typeface="+mn-lt"/>
          <a:cs typeface="+mn-cs"/>
        </a:defRPr>
      </a:lvl4pPr>
      <a:lvl5pPr marL="1687513" indent="-307975" algn="l" rtl="0" fontAlgn="base">
        <a:lnSpc>
          <a:spcPct val="90000"/>
        </a:lnSpc>
        <a:spcBef>
          <a:spcPts val="0"/>
        </a:spcBef>
        <a:spcAft>
          <a:spcPts val="600"/>
        </a:spcAft>
        <a:buClr>
          <a:schemeClr val="accent4"/>
        </a:buClr>
        <a:buSzPct val="70000"/>
        <a:buFont typeface="Wingdings" pitchFamily="2" charset="2"/>
        <a:buChar char="n"/>
        <a:defRPr sz="1600">
          <a:solidFill>
            <a:schemeClr val="tx2"/>
          </a:solidFill>
          <a:latin typeface="+mn-lt"/>
          <a:cs typeface="+mn-cs"/>
        </a:defRPr>
      </a:lvl5pPr>
      <a:lvl6pPr marL="21447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6pPr>
      <a:lvl7pPr marL="26019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7pPr>
      <a:lvl8pPr marL="30591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8pPr>
      <a:lvl9pPr marL="35163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 userDrawn="1">
          <p15:clr>
            <a:srgbClr val="F26B43"/>
          </p15:clr>
        </p15:guide>
        <p15:guide id="2" orient="horz" pos="977" userDrawn="1">
          <p15:clr>
            <a:srgbClr val="F26B43"/>
          </p15:clr>
        </p15:guide>
        <p15:guide id="3" orient="horz" pos="460" userDrawn="1">
          <p15:clr>
            <a:srgbClr val="F26B43"/>
          </p15:clr>
        </p15:guide>
        <p15:guide id="4" orient="horz" pos="4061" userDrawn="1">
          <p15:clr>
            <a:srgbClr val="F26B43"/>
          </p15:clr>
        </p15:guide>
        <p15:guide id="5" orient="horz" pos="74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2">
            <a:extLst>
              <a:ext uri="{FF2B5EF4-FFF2-40B4-BE49-F238E27FC236}">
                <a16:creationId xmlns:a16="http://schemas.microsoft.com/office/drawing/2014/main" id="{0936DF86-E8AF-2345-8089-90BD03824942}"/>
              </a:ext>
            </a:extLst>
          </p:cNvPr>
          <p:cNvSpPr txBox="1">
            <a:spLocks noChangeArrowheads="1"/>
          </p:cNvSpPr>
          <p:nvPr/>
        </p:nvSpPr>
        <p:spPr bwMode="gray">
          <a:xfrm>
            <a:off x="1289815" y="4321336"/>
            <a:ext cx="7317610" cy="768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lvl1pPr algn="l" rtl="0" fontAlgn="base">
              <a:lnSpc>
                <a:spcPct val="85000"/>
              </a:lnSpc>
              <a:spcBef>
                <a:spcPct val="0"/>
              </a:spcBef>
              <a:spcAft>
                <a:spcPct val="0"/>
              </a:spcAft>
              <a:defRPr sz="3000" b="1">
                <a:solidFill>
                  <a:schemeClr val="accent1"/>
                </a:solidFill>
                <a:latin typeface="+mj-lt"/>
                <a:ea typeface="+mj-ea"/>
                <a:cs typeface="+mj-cs"/>
              </a:defRPr>
            </a:lvl1pPr>
            <a:lvl2pPr algn="l" rtl="0" fontAlgn="base">
              <a:lnSpc>
                <a:spcPct val="85000"/>
              </a:lnSpc>
              <a:spcBef>
                <a:spcPct val="0"/>
              </a:spcBef>
              <a:spcAft>
                <a:spcPct val="0"/>
              </a:spcAft>
              <a:defRPr sz="3000" b="1">
                <a:solidFill>
                  <a:schemeClr val="bg1"/>
                </a:solidFill>
                <a:latin typeface="Arial" pitchFamily="34" charset="0"/>
                <a:cs typeface="Arial" pitchFamily="34" charset="0"/>
              </a:defRPr>
            </a:lvl2pPr>
            <a:lvl3pPr algn="l" rtl="0" fontAlgn="base">
              <a:lnSpc>
                <a:spcPct val="85000"/>
              </a:lnSpc>
              <a:spcBef>
                <a:spcPct val="0"/>
              </a:spcBef>
              <a:spcAft>
                <a:spcPct val="0"/>
              </a:spcAft>
              <a:defRPr sz="3000" b="1">
                <a:solidFill>
                  <a:schemeClr val="bg1"/>
                </a:solidFill>
                <a:latin typeface="Arial" pitchFamily="34" charset="0"/>
                <a:cs typeface="Arial" pitchFamily="34" charset="0"/>
              </a:defRPr>
            </a:lvl3pPr>
            <a:lvl4pPr algn="l" rtl="0" fontAlgn="base">
              <a:lnSpc>
                <a:spcPct val="85000"/>
              </a:lnSpc>
              <a:spcBef>
                <a:spcPct val="0"/>
              </a:spcBef>
              <a:spcAft>
                <a:spcPct val="0"/>
              </a:spcAft>
              <a:defRPr sz="3000" b="1">
                <a:solidFill>
                  <a:schemeClr val="bg1"/>
                </a:solidFill>
                <a:latin typeface="Arial" pitchFamily="34" charset="0"/>
                <a:cs typeface="Arial" pitchFamily="34" charset="0"/>
              </a:defRPr>
            </a:lvl4pPr>
            <a:lvl5pPr algn="l" rtl="0" fontAlgn="base">
              <a:lnSpc>
                <a:spcPct val="85000"/>
              </a:lnSpc>
              <a:spcBef>
                <a:spcPct val="0"/>
              </a:spcBef>
              <a:spcAft>
                <a:spcPct val="0"/>
              </a:spcAft>
              <a:defRPr sz="3000" b="1">
                <a:solidFill>
                  <a:schemeClr val="bg1"/>
                </a:solidFill>
                <a:latin typeface="Arial" pitchFamily="34" charset="0"/>
                <a:cs typeface="Arial" pitchFamily="34" charset="0"/>
              </a:defRPr>
            </a:lvl5pPr>
            <a:lvl6pPr marL="457200" algn="l" rtl="0" fontAlgn="base">
              <a:lnSpc>
                <a:spcPct val="85000"/>
              </a:lnSpc>
              <a:spcBef>
                <a:spcPct val="0"/>
              </a:spcBef>
              <a:spcAft>
                <a:spcPct val="0"/>
              </a:spcAft>
              <a:defRPr sz="3000" b="1">
                <a:solidFill>
                  <a:schemeClr val="bg1"/>
                </a:solidFill>
                <a:latin typeface="Arial" pitchFamily="34" charset="0"/>
                <a:cs typeface="Arial" pitchFamily="34" charset="0"/>
              </a:defRPr>
            </a:lvl6pPr>
            <a:lvl7pPr marL="914400" algn="l" rtl="0" fontAlgn="base">
              <a:lnSpc>
                <a:spcPct val="85000"/>
              </a:lnSpc>
              <a:spcBef>
                <a:spcPct val="0"/>
              </a:spcBef>
              <a:spcAft>
                <a:spcPct val="0"/>
              </a:spcAft>
              <a:defRPr sz="3000" b="1">
                <a:solidFill>
                  <a:schemeClr val="bg1"/>
                </a:solidFill>
                <a:latin typeface="Arial" pitchFamily="34" charset="0"/>
                <a:cs typeface="Arial" pitchFamily="34" charset="0"/>
              </a:defRPr>
            </a:lvl7pPr>
            <a:lvl8pPr marL="1371600" algn="l" rtl="0" fontAlgn="base">
              <a:lnSpc>
                <a:spcPct val="85000"/>
              </a:lnSpc>
              <a:spcBef>
                <a:spcPct val="0"/>
              </a:spcBef>
              <a:spcAft>
                <a:spcPct val="0"/>
              </a:spcAft>
              <a:defRPr sz="3000" b="1">
                <a:solidFill>
                  <a:schemeClr val="bg1"/>
                </a:solidFill>
                <a:latin typeface="Arial" pitchFamily="34" charset="0"/>
                <a:cs typeface="Arial" pitchFamily="34" charset="0"/>
              </a:defRPr>
            </a:lvl8pPr>
            <a:lvl9pPr marL="1828800" algn="l" rtl="0" fontAlgn="base">
              <a:lnSpc>
                <a:spcPct val="85000"/>
              </a:lnSpc>
              <a:spcBef>
                <a:spcPct val="0"/>
              </a:spcBef>
              <a:spcAft>
                <a:spcPct val="0"/>
              </a:spcAft>
              <a:defRPr sz="3000" b="1">
                <a:solidFill>
                  <a:schemeClr val="bg1"/>
                </a:solidFill>
                <a:latin typeface="Arial" pitchFamily="34" charset="0"/>
                <a:cs typeface="Arial" pitchFamily="34" charset="0"/>
              </a:defRPr>
            </a:lvl9pPr>
          </a:lstStyle>
          <a:p>
            <a:pPr>
              <a:lnSpc>
                <a:spcPts val="2300"/>
              </a:lnSpc>
            </a:pPr>
            <a:r>
              <a:rPr lang="en-US" sz="1800" b="0" kern="0" baseline="0" dirty="0">
                <a:solidFill>
                  <a:schemeClr val="tx1"/>
                </a:solidFill>
              </a:rPr>
              <a:t>June 2019</a:t>
            </a:r>
          </a:p>
        </p:txBody>
      </p:sp>
      <p:sp>
        <p:nvSpPr>
          <p:cNvPr id="3" name="Title 2"/>
          <p:cNvSpPr>
            <a:spLocks noGrp="1"/>
          </p:cNvSpPr>
          <p:nvPr>
            <p:ph type="title"/>
          </p:nvPr>
        </p:nvSpPr>
        <p:spPr/>
        <p:txBody>
          <a:bodyPr/>
          <a:lstStyle/>
          <a:p>
            <a:r>
              <a:rPr lang="en-US" dirty="0"/>
              <a:t>Mutual Funds 101</a:t>
            </a:r>
          </a:p>
        </p:txBody>
      </p:sp>
    </p:spTree>
    <p:extLst>
      <p:ext uri="{BB962C8B-B14F-4D97-AF65-F5344CB8AC3E}">
        <p14:creationId xmlns:p14="http://schemas.microsoft.com/office/powerpoint/2010/main" val="540939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65798-4C1D-437F-9620-BB5EB5AE4670}"/>
              </a:ext>
            </a:extLst>
          </p:cNvPr>
          <p:cNvSpPr>
            <a:spLocks noGrp="1"/>
          </p:cNvSpPr>
          <p:nvPr>
            <p:ph type="title"/>
          </p:nvPr>
        </p:nvSpPr>
        <p:spPr/>
        <p:txBody>
          <a:bodyPr/>
          <a:lstStyle/>
          <a:p>
            <a:r>
              <a:rPr lang="en-CA" dirty="0"/>
              <a:t>Tax sheltering</a:t>
            </a:r>
          </a:p>
        </p:txBody>
      </p:sp>
      <p:grpSp>
        <p:nvGrpSpPr>
          <p:cNvPr id="4" name="Group 3">
            <a:extLst>
              <a:ext uri="{FF2B5EF4-FFF2-40B4-BE49-F238E27FC236}">
                <a16:creationId xmlns:a16="http://schemas.microsoft.com/office/drawing/2014/main" id="{D3A9486B-0F2C-470D-A633-5D3B7C243082}"/>
              </a:ext>
            </a:extLst>
          </p:cNvPr>
          <p:cNvGrpSpPr/>
          <p:nvPr/>
        </p:nvGrpSpPr>
        <p:grpSpPr>
          <a:xfrm>
            <a:off x="457200" y="1067518"/>
            <a:ext cx="2590800" cy="4971659"/>
            <a:chOff x="457200" y="1192213"/>
            <a:chExt cx="2590800" cy="4971659"/>
          </a:xfrm>
        </p:grpSpPr>
        <p:sp>
          <p:nvSpPr>
            <p:cNvPr id="5" name="Rectangle 4">
              <a:extLst>
                <a:ext uri="{FF2B5EF4-FFF2-40B4-BE49-F238E27FC236}">
                  <a16:creationId xmlns:a16="http://schemas.microsoft.com/office/drawing/2014/main" id="{F3F4C433-F8A5-472F-825C-8B8684EF769E}"/>
                </a:ext>
              </a:extLst>
            </p:cNvPr>
            <p:cNvSpPr/>
            <p:nvPr/>
          </p:nvSpPr>
          <p:spPr>
            <a:xfrm>
              <a:off x="457200"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23BC5CDF-6432-45FB-BF0D-B32003DA2604}"/>
                </a:ext>
              </a:extLst>
            </p:cNvPr>
            <p:cNvSpPr/>
            <p:nvPr/>
          </p:nvSpPr>
          <p:spPr>
            <a:xfrm>
              <a:off x="457200"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7" name="Group 6">
            <a:extLst>
              <a:ext uri="{FF2B5EF4-FFF2-40B4-BE49-F238E27FC236}">
                <a16:creationId xmlns:a16="http://schemas.microsoft.com/office/drawing/2014/main" id="{CA13CFC6-8F8C-41CD-ABB1-B77F879A35D1}"/>
              </a:ext>
            </a:extLst>
          </p:cNvPr>
          <p:cNvGrpSpPr/>
          <p:nvPr/>
        </p:nvGrpSpPr>
        <p:grpSpPr>
          <a:xfrm>
            <a:off x="3330679" y="1067518"/>
            <a:ext cx="2590800" cy="4971659"/>
            <a:chOff x="3330679" y="1192213"/>
            <a:chExt cx="2590800" cy="4971659"/>
          </a:xfrm>
        </p:grpSpPr>
        <p:sp>
          <p:nvSpPr>
            <p:cNvPr id="8" name="Rectangle 7">
              <a:extLst>
                <a:ext uri="{FF2B5EF4-FFF2-40B4-BE49-F238E27FC236}">
                  <a16:creationId xmlns:a16="http://schemas.microsoft.com/office/drawing/2014/main" id="{B8EE57C8-5D28-422C-B66E-6D6705E9D2F1}"/>
                </a:ext>
              </a:extLst>
            </p:cNvPr>
            <p:cNvSpPr/>
            <p:nvPr/>
          </p:nvSpPr>
          <p:spPr>
            <a:xfrm>
              <a:off x="3330679"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BC0D5CB3-4545-4E82-AEB9-CCD1B2CA7670}"/>
                </a:ext>
              </a:extLst>
            </p:cNvPr>
            <p:cNvSpPr/>
            <p:nvPr/>
          </p:nvSpPr>
          <p:spPr>
            <a:xfrm>
              <a:off x="3330679"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0" name="Group 9">
            <a:extLst>
              <a:ext uri="{FF2B5EF4-FFF2-40B4-BE49-F238E27FC236}">
                <a16:creationId xmlns:a16="http://schemas.microsoft.com/office/drawing/2014/main" id="{83F79BFA-2EDC-4A76-860E-2D319ACA4E84}"/>
              </a:ext>
            </a:extLst>
          </p:cNvPr>
          <p:cNvGrpSpPr/>
          <p:nvPr/>
        </p:nvGrpSpPr>
        <p:grpSpPr>
          <a:xfrm>
            <a:off x="6204157" y="1067518"/>
            <a:ext cx="2590800" cy="4971659"/>
            <a:chOff x="6204157" y="1192213"/>
            <a:chExt cx="2590800" cy="4971659"/>
          </a:xfrm>
        </p:grpSpPr>
        <p:sp>
          <p:nvSpPr>
            <p:cNvPr id="11" name="Rectangle 10">
              <a:extLst>
                <a:ext uri="{FF2B5EF4-FFF2-40B4-BE49-F238E27FC236}">
                  <a16:creationId xmlns:a16="http://schemas.microsoft.com/office/drawing/2014/main" id="{ADB62227-0F7D-4AE6-B504-1E0682A1C114}"/>
                </a:ext>
              </a:extLst>
            </p:cNvPr>
            <p:cNvSpPr/>
            <p:nvPr/>
          </p:nvSpPr>
          <p:spPr>
            <a:xfrm>
              <a:off x="6204157"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2547B98-2802-40FE-BD2D-85761B3F5A2D}"/>
                </a:ext>
              </a:extLst>
            </p:cNvPr>
            <p:cNvSpPr/>
            <p:nvPr/>
          </p:nvSpPr>
          <p:spPr>
            <a:xfrm>
              <a:off x="6204157"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3" name="Group 12">
            <a:extLst>
              <a:ext uri="{FF2B5EF4-FFF2-40B4-BE49-F238E27FC236}">
                <a16:creationId xmlns:a16="http://schemas.microsoft.com/office/drawing/2014/main" id="{74AE8112-B1E6-4E3B-89E8-D644A8101B3F}"/>
              </a:ext>
            </a:extLst>
          </p:cNvPr>
          <p:cNvGrpSpPr/>
          <p:nvPr/>
        </p:nvGrpSpPr>
        <p:grpSpPr>
          <a:xfrm>
            <a:off x="6204157" y="2301427"/>
            <a:ext cx="2542126" cy="2500036"/>
            <a:chOff x="6204157" y="2426122"/>
            <a:chExt cx="2542126" cy="2500036"/>
          </a:xfrm>
        </p:grpSpPr>
        <p:sp>
          <p:nvSpPr>
            <p:cNvPr id="14" name="Oval 13">
              <a:extLst>
                <a:ext uri="{FF2B5EF4-FFF2-40B4-BE49-F238E27FC236}">
                  <a16:creationId xmlns:a16="http://schemas.microsoft.com/office/drawing/2014/main" id="{FEF4EC4C-1F43-4655-AD38-179FC8F47C77}"/>
                </a:ext>
              </a:extLst>
            </p:cNvPr>
            <p:cNvSpPr/>
            <p:nvPr/>
          </p:nvSpPr>
          <p:spPr>
            <a:xfrm>
              <a:off x="6204157" y="2426122"/>
              <a:ext cx="2542126" cy="250003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5715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5" name="Picture 14">
              <a:extLst>
                <a:ext uri="{FF2B5EF4-FFF2-40B4-BE49-F238E27FC236}">
                  <a16:creationId xmlns:a16="http://schemas.microsoft.com/office/drawing/2014/main" id="{A07AAF53-3134-4301-9F4D-8960C9C6F55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61989" y="2777020"/>
              <a:ext cx="1720216" cy="1647147"/>
            </a:xfrm>
            <a:prstGeom prst="rect">
              <a:avLst/>
            </a:prstGeom>
            <a:effectLst>
              <a:outerShdw blurRad="63500" dist="38100" dir="3000000" algn="tl" rotWithShape="0">
                <a:prstClr val="black">
                  <a:alpha val="40000"/>
                </a:prstClr>
              </a:outerShdw>
            </a:effectLst>
          </p:spPr>
        </p:pic>
      </p:grpSp>
      <p:graphicFrame>
        <p:nvGraphicFramePr>
          <p:cNvPr id="16" name="Table 15">
            <a:extLst>
              <a:ext uri="{FF2B5EF4-FFF2-40B4-BE49-F238E27FC236}">
                <a16:creationId xmlns:a16="http://schemas.microsoft.com/office/drawing/2014/main" id="{10A53ABD-FF86-4FC9-A384-1C93695570A7}"/>
              </a:ext>
            </a:extLst>
          </p:cNvPr>
          <p:cNvGraphicFramePr>
            <a:graphicFrameLocks noGrp="1"/>
          </p:cNvGraphicFramePr>
          <p:nvPr>
            <p:extLst>
              <p:ext uri="{D42A27DB-BD31-4B8C-83A1-F6EECF244321}">
                <p14:modId xmlns:p14="http://schemas.microsoft.com/office/powerpoint/2010/main" val="901319999"/>
              </p:ext>
            </p:extLst>
          </p:nvPr>
        </p:nvGraphicFramePr>
        <p:xfrm>
          <a:off x="631825" y="1463565"/>
          <a:ext cx="5198575" cy="4175760"/>
        </p:xfrm>
        <a:graphic>
          <a:graphicData uri="http://schemas.openxmlformats.org/drawingml/2006/table">
            <a:tbl>
              <a:tblPr/>
              <a:tblGrid>
                <a:gridCol w="2107224">
                  <a:extLst>
                    <a:ext uri="{9D8B030D-6E8A-4147-A177-3AD203B41FA5}">
                      <a16:colId xmlns:a16="http://schemas.microsoft.com/office/drawing/2014/main" val="20000"/>
                    </a:ext>
                  </a:extLst>
                </a:gridCol>
                <a:gridCol w="3091351">
                  <a:extLst>
                    <a:ext uri="{9D8B030D-6E8A-4147-A177-3AD203B41FA5}">
                      <a16:colId xmlns:a16="http://schemas.microsoft.com/office/drawing/2014/main" val="20001"/>
                    </a:ext>
                  </a:extLst>
                </a:gridCol>
              </a:tblGrid>
              <a:tr h="524376">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RRSP</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lvl="0" algn="ctr" defTabSz="914400" eaLnBrk="1" hangingPunct="1">
                        <a:lnSpc>
                          <a:spcPct val="100000"/>
                        </a:lnSpc>
                        <a:spcBef>
                          <a:spcPts val="0"/>
                        </a:spcBef>
                        <a:spcAft>
                          <a:spcPts val="900"/>
                        </a:spcAft>
                        <a:buClr>
                          <a:srgbClr val="005695"/>
                        </a:buClr>
                        <a:buNone/>
                      </a:pPr>
                      <a:r>
                        <a:rPr lang="en-US" sz="1600" kern="0" baseline="0" dirty="0">
                          <a:solidFill>
                            <a:srgbClr val="333333"/>
                          </a:solidFill>
                          <a:latin typeface="+mn-lt"/>
                        </a:rPr>
                        <a:t>Designed to create retirement income, your annual taxable income is reduced by the amount of your annual contributions, and your investments grow tax-free.</a:t>
                      </a: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9525" cap="flat" cmpd="sng" algn="ctr">
                      <a:solidFill>
                        <a:srgbClr val="B2B2B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0"/>
                  </a:ext>
                </a:extLst>
              </a:tr>
              <a:tr h="524376">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RRIF</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algn="ctr" eaLnBrk="1" hangingPunct="1">
                        <a:lnSpc>
                          <a:spcPct val="100000"/>
                        </a:lnSpc>
                        <a:spcBef>
                          <a:spcPct val="0"/>
                        </a:spcBef>
                        <a:buClrTx/>
                        <a:buSzTx/>
                        <a:buNone/>
                      </a:pPr>
                      <a:r>
                        <a:rPr lang="en-US" altLang="en-US" sz="1600" baseline="0" dirty="0">
                          <a:solidFill>
                            <a:srgbClr val="333333"/>
                          </a:solidFill>
                        </a:rPr>
                        <a:t>Since an RRSP cannot be held beyond age 71, a RRIF allows you to gradually withdraw income during retirement. All withdrawals from a RRIF are treated as personal income.</a:t>
                      </a: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4376">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TFSA</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chemeClr val="accent2"/>
                    </a:solidFill>
                  </a:tcPr>
                </a:tc>
                <a:tc>
                  <a:txBody>
                    <a:bodyPr/>
                    <a:lstStyle/>
                    <a:p>
                      <a:pPr algn="ctr" eaLnBrk="1" hangingPunct="1">
                        <a:lnSpc>
                          <a:spcPct val="100000"/>
                        </a:lnSpc>
                        <a:spcBef>
                          <a:spcPct val="0"/>
                        </a:spcBef>
                        <a:buClrTx/>
                        <a:buSzTx/>
                        <a:buNone/>
                      </a:pPr>
                      <a:r>
                        <a:rPr lang="en-US" altLang="en-US" sz="1600" baseline="0" dirty="0">
                          <a:solidFill>
                            <a:srgbClr val="333333"/>
                          </a:solidFill>
                        </a:rPr>
                        <a:t>Contributions up to $6,000 can be made annually. Investments grow tax free and are not taxable upon withdrawal.</a:t>
                      </a: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489863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50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100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31" presetClass="entr" presetSubtype="0" fill="hold" nodeType="withEffect">
                                  <p:stCondLst>
                                    <p:cond delay="500"/>
                                  </p:stCondLst>
                                  <p:childTnLst>
                                    <p:set>
                                      <p:cBhvr>
                                        <p:cTn id="18" dur="1" fill="hold">
                                          <p:stCondLst>
                                            <p:cond delay="0"/>
                                          </p:stCondLst>
                                        </p:cTn>
                                        <p:tgtEl>
                                          <p:spTgt spid="13"/>
                                        </p:tgtEl>
                                        <p:attrNameLst>
                                          <p:attrName>style.visibility</p:attrName>
                                        </p:attrNameLst>
                                      </p:cBhvr>
                                      <p:to>
                                        <p:strVal val="visible"/>
                                      </p:to>
                                    </p:set>
                                    <p:anim calcmode="lin" valueType="num">
                                      <p:cBhvr>
                                        <p:cTn id="19" dur="1000" fill="hold"/>
                                        <p:tgtEl>
                                          <p:spTgt spid="13"/>
                                        </p:tgtEl>
                                        <p:attrNameLst>
                                          <p:attrName>ppt_w</p:attrName>
                                        </p:attrNameLst>
                                      </p:cBhvr>
                                      <p:tavLst>
                                        <p:tav tm="0">
                                          <p:val>
                                            <p:fltVal val="0"/>
                                          </p:val>
                                        </p:tav>
                                        <p:tav tm="100000">
                                          <p:val>
                                            <p:strVal val="#ppt_w"/>
                                          </p:val>
                                        </p:tav>
                                      </p:tavLst>
                                    </p:anim>
                                    <p:anim calcmode="lin" valueType="num">
                                      <p:cBhvr>
                                        <p:cTn id="20" dur="1000" fill="hold"/>
                                        <p:tgtEl>
                                          <p:spTgt spid="13"/>
                                        </p:tgtEl>
                                        <p:attrNameLst>
                                          <p:attrName>ppt_h</p:attrName>
                                        </p:attrNameLst>
                                      </p:cBhvr>
                                      <p:tavLst>
                                        <p:tav tm="0">
                                          <p:val>
                                            <p:fltVal val="0"/>
                                          </p:val>
                                        </p:tav>
                                        <p:tav tm="100000">
                                          <p:val>
                                            <p:strVal val="#ppt_h"/>
                                          </p:val>
                                        </p:tav>
                                      </p:tavLst>
                                    </p:anim>
                                    <p:anim calcmode="lin" valueType="num">
                                      <p:cBhvr>
                                        <p:cTn id="21" dur="1000" fill="hold"/>
                                        <p:tgtEl>
                                          <p:spTgt spid="13"/>
                                        </p:tgtEl>
                                        <p:attrNameLst>
                                          <p:attrName>style.rotation</p:attrName>
                                        </p:attrNameLst>
                                      </p:cBhvr>
                                      <p:tavLst>
                                        <p:tav tm="0">
                                          <p:val>
                                            <p:fltVal val="90"/>
                                          </p:val>
                                        </p:tav>
                                        <p:tav tm="100000">
                                          <p:val>
                                            <p:fltVal val="0"/>
                                          </p:val>
                                        </p:tav>
                                      </p:tavLst>
                                    </p:anim>
                                    <p:animEffect transition="in" filter="fade">
                                      <p:cBhvr>
                                        <p:cTn id="22"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C6AE4-5CC5-4D9C-AC01-0FA1F5E40E3C}"/>
              </a:ext>
            </a:extLst>
          </p:cNvPr>
          <p:cNvSpPr>
            <a:spLocks noGrp="1"/>
          </p:cNvSpPr>
          <p:nvPr>
            <p:ph type="title"/>
          </p:nvPr>
        </p:nvSpPr>
        <p:spPr/>
        <p:txBody>
          <a:bodyPr/>
          <a:lstStyle/>
          <a:p>
            <a:r>
              <a:rPr lang="en-CA" dirty="0"/>
              <a:t>Tracking your fund’s performance</a:t>
            </a:r>
          </a:p>
        </p:txBody>
      </p:sp>
      <p:sp>
        <p:nvSpPr>
          <p:cNvPr id="3" name="Content Placeholder 2">
            <a:extLst>
              <a:ext uri="{FF2B5EF4-FFF2-40B4-BE49-F238E27FC236}">
                <a16:creationId xmlns:a16="http://schemas.microsoft.com/office/drawing/2014/main" id="{057A6EC9-5C65-4302-B941-2047A337E8D8}"/>
              </a:ext>
            </a:extLst>
          </p:cNvPr>
          <p:cNvSpPr>
            <a:spLocks noGrp="1"/>
          </p:cNvSpPr>
          <p:nvPr>
            <p:ph sz="quarter" idx="10"/>
          </p:nvPr>
        </p:nvSpPr>
        <p:spPr>
          <a:xfrm>
            <a:off x="713527" y="1179876"/>
            <a:ext cx="8051800" cy="4620642"/>
          </a:xfrm>
        </p:spPr>
        <p:txBody>
          <a:bodyPr/>
          <a:lstStyle/>
          <a:p>
            <a:r>
              <a:rPr lang="en-CA" sz="2000" dirty="0">
                <a:solidFill>
                  <a:srgbClr val="333333"/>
                </a:solidFill>
              </a:rPr>
              <a:t>Funds can be tracked through your online investment account or through the mutual fund company’s website</a:t>
            </a:r>
          </a:p>
          <a:p>
            <a:r>
              <a:rPr lang="en-CA" sz="2000" dirty="0">
                <a:solidFill>
                  <a:srgbClr val="333333"/>
                </a:solidFill>
              </a:rPr>
              <a:t>Dynamic automatically provides account statements and periodic updates</a:t>
            </a:r>
          </a:p>
          <a:p>
            <a:endParaRPr lang="en-CA" dirty="0"/>
          </a:p>
        </p:txBody>
      </p:sp>
      <p:graphicFrame>
        <p:nvGraphicFramePr>
          <p:cNvPr id="4" name="Table 3">
            <a:extLst>
              <a:ext uri="{FF2B5EF4-FFF2-40B4-BE49-F238E27FC236}">
                <a16:creationId xmlns:a16="http://schemas.microsoft.com/office/drawing/2014/main" id="{EFBAD735-8DDD-4BFB-A89A-A79D68457E5D}"/>
              </a:ext>
            </a:extLst>
          </p:cNvPr>
          <p:cNvGraphicFramePr>
            <a:graphicFrameLocks noGrp="1"/>
          </p:cNvGraphicFramePr>
          <p:nvPr>
            <p:extLst>
              <p:ext uri="{D42A27DB-BD31-4B8C-83A1-F6EECF244321}">
                <p14:modId xmlns:p14="http://schemas.microsoft.com/office/powerpoint/2010/main" val="1782709095"/>
              </p:ext>
            </p:extLst>
          </p:nvPr>
        </p:nvGraphicFramePr>
        <p:xfrm>
          <a:off x="513825" y="2648244"/>
          <a:ext cx="8130444" cy="1620550"/>
        </p:xfrm>
        <a:graphic>
          <a:graphicData uri="http://schemas.openxmlformats.org/drawingml/2006/table">
            <a:tbl>
              <a:tblPr firstRow="1" bandRow="1">
                <a:tableStyleId>{5C22544A-7EE6-4342-B048-85BDC9FD1C3A}</a:tableStyleId>
              </a:tblPr>
              <a:tblGrid>
                <a:gridCol w="1323364">
                  <a:extLst>
                    <a:ext uri="{9D8B030D-6E8A-4147-A177-3AD203B41FA5}">
                      <a16:colId xmlns:a16="http://schemas.microsoft.com/office/drawing/2014/main" val="20000"/>
                    </a:ext>
                  </a:extLst>
                </a:gridCol>
                <a:gridCol w="805343">
                  <a:extLst>
                    <a:ext uri="{9D8B030D-6E8A-4147-A177-3AD203B41FA5}">
                      <a16:colId xmlns:a16="http://schemas.microsoft.com/office/drawing/2014/main" val="20001"/>
                    </a:ext>
                  </a:extLst>
                </a:gridCol>
                <a:gridCol w="746620">
                  <a:extLst>
                    <a:ext uri="{9D8B030D-6E8A-4147-A177-3AD203B41FA5}">
                      <a16:colId xmlns:a16="http://schemas.microsoft.com/office/drawing/2014/main" val="20002"/>
                    </a:ext>
                  </a:extLst>
                </a:gridCol>
                <a:gridCol w="973123">
                  <a:extLst>
                    <a:ext uri="{9D8B030D-6E8A-4147-A177-3AD203B41FA5}">
                      <a16:colId xmlns:a16="http://schemas.microsoft.com/office/drawing/2014/main" val="20003"/>
                    </a:ext>
                  </a:extLst>
                </a:gridCol>
                <a:gridCol w="830510">
                  <a:extLst>
                    <a:ext uri="{9D8B030D-6E8A-4147-A177-3AD203B41FA5}">
                      <a16:colId xmlns:a16="http://schemas.microsoft.com/office/drawing/2014/main" val="20004"/>
                    </a:ext>
                  </a:extLst>
                </a:gridCol>
                <a:gridCol w="838899">
                  <a:extLst>
                    <a:ext uri="{9D8B030D-6E8A-4147-A177-3AD203B41FA5}">
                      <a16:colId xmlns:a16="http://schemas.microsoft.com/office/drawing/2014/main" val="20005"/>
                    </a:ext>
                  </a:extLst>
                </a:gridCol>
                <a:gridCol w="729843">
                  <a:extLst>
                    <a:ext uri="{9D8B030D-6E8A-4147-A177-3AD203B41FA5}">
                      <a16:colId xmlns:a16="http://schemas.microsoft.com/office/drawing/2014/main" val="20006"/>
                    </a:ext>
                  </a:extLst>
                </a:gridCol>
                <a:gridCol w="738231">
                  <a:extLst>
                    <a:ext uri="{9D8B030D-6E8A-4147-A177-3AD203B41FA5}">
                      <a16:colId xmlns:a16="http://schemas.microsoft.com/office/drawing/2014/main" val="20007"/>
                    </a:ext>
                  </a:extLst>
                </a:gridCol>
                <a:gridCol w="1144511">
                  <a:extLst>
                    <a:ext uri="{9D8B030D-6E8A-4147-A177-3AD203B41FA5}">
                      <a16:colId xmlns:a16="http://schemas.microsoft.com/office/drawing/2014/main" val="20008"/>
                    </a:ext>
                  </a:extLst>
                </a:gridCol>
              </a:tblGrid>
              <a:tr h="644792">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Fund Name</a:t>
                      </a:r>
                    </a:p>
                  </a:txBody>
                  <a:tcPr anchor="ctr">
                    <a:lnL w="12700" cmpd="sng">
                      <a:noFill/>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Price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1 day $ </a:t>
                      </a:r>
                      <a:r>
                        <a:rPr kumimoji="0" lang="en-CA" sz="1400" b="1" i="0" u="none" strike="noStrike" cap="none" normalizeH="0" baseline="0" dirty="0" err="1">
                          <a:ln>
                            <a:noFill/>
                          </a:ln>
                          <a:solidFill>
                            <a:schemeClr val="bg1"/>
                          </a:solidFill>
                          <a:effectLst/>
                          <a:latin typeface="Arial" charset="0"/>
                        </a:rPr>
                        <a:t>chg</a:t>
                      </a:r>
                      <a:endParaRPr kumimoji="0" lang="en-CA" sz="1400" b="1" i="0" u="none" strike="noStrike" cap="none" normalizeH="0" baseline="0" dirty="0">
                        <a:ln>
                          <a:noFill/>
                        </a:ln>
                        <a:solidFill>
                          <a:schemeClr val="bg1"/>
                        </a:solidFill>
                        <a:effectLst/>
                        <a:latin typeface="Arial" charset="0"/>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30 day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3 </a:t>
                      </a:r>
                      <a:r>
                        <a:rPr kumimoji="0" lang="en-CA" sz="1400" b="1" i="0" u="none" strike="noStrike" cap="none" normalizeH="0" baseline="0" dirty="0" err="1">
                          <a:ln>
                            <a:noFill/>
                          </a:ln>
                          <a:solidFill>
                            <a:schemeClr val="bg1"/>
                          </a:solidFill>
                          <a:effectLst/>
                          <a:latin typeface="Arial" charset="0"/>
                        </a:rPr>
                        <a:t>mo</a:t>
                      </a:r>
                      <a:r>
                        <a:rPr kumimoji="0" lang="en-CA" sz="1400" b="1" i="0" u="none" strike="noStrike" cap="none" normalizeH="0" baseline="0" dirty="0">
                          <a:ln>
                            <a:noFill/>
                          </a:ln>
                          <a:solidFill>
                            <a:schemeClr val="bg1"/>
                          </a:solidFill>
                          <a:effectLst/>
                          <a:latin typeface="Arial" charset="0"/>
                        </a:rPr>
                        <a:t>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6 </a:t>
                      </a:r>
                      <a:r>
                        <a:rPr kumimoji="0" lang="en-CA" sz="1400" b="1" i="0" u="none" strike="noStrike" cap="none" normalizeH="0" baseline="0" dirty="0" err="1">
                          <a:ln>
                            <a:noFill/>
                          </a:ln>
                          <a:solidFill>
                            <a:schemeClr val="bg1"/>
                          </a:solidFill>
                          <a:effectLst/>
                          <a:latin typeface="Arial" charset="0"/>
                        </a:rPr>
                        <a:t>mo</a:t>
                      </a:r>
                      <a:r>
                        <a:rPr kumimoji="0" lang="en-CA" sz="1400" b="1" i="0" u="none" strike="noStrike" cap="none" normalizeH="0" baseline="0" dirty="0">
                          <a:ln>
                            <a:noFill/>
                          </a:ln>
                          <a:solidFill>
                            <a:schemeClr val="bg1"/>
                          </a:solidFill>
                          <a:effectLst/>
                          <a:latin typeface="Arial" charset="0"/>
                        </a:rPr>
                        <a:t>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1 </a:t>
                      </a:r>
                      <a:r>
                        <a:rPr kumimoji="0" lang="en-CA" sz="1400" b="1" i="0" u="none" strike="noStrike" cap="none" normalizeH="0" baseline="0" dirty="0" err="1">
                          <a:ln>
                            <a:noFill/>
                          </a:ln>
                          <a:solidFill>
                            <a:schemeClr val="bg1"/>
                          </a:solidFill>
                          <a:effectLst/>
                          <a:latin typeface="Arial" charset="0"/>
                        </a:rPr>
                        <a:t>yr</a:t>
                      </a:r>
                      <a:r>
                        <a:rPr kumimoji="0" lang="en-CA" sz="1400" b="1" i="0" u="none" strike="noStrike" cap="none" normalizeH="0" baseline="0" dirty="0">
                          <a:ln>
                            <a:noFill/>
                          </a:ln>
                          <a:solidFill>
                            <a:schemeClr val="bg1"/>
                          </a:solidFill>
                          <a:effectLst/>
                          <a:latin typeface="Arial" charset="0"/>
                        </a:rPr>
                        <a:t>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3 </a:t>
                      </a:r>
                      <a:r>
                        <a:rPr kumimoji="0" lang="en-CA" sz="1400" b="1" i="0" u="none" strike="noStrike" cap="none" normalizeH="0" baseline="0" dirty="0" err="1">
                          <a:ln>
                            <a:noFill/>
                          </a:ln>
                          <a:solidFill>
                            <a:schemeClr val="bg1"/>
                          </a:solidFill>
                          <a:effectLst/>
                          <a:latin typeface="Arial" charset="0"/>
                        </a:rPr>
                        <a:t>yr</a:t>
                      </a:r>
                      <a:r>
                        <a:rPr kumimoji="0" lang="en-CA" sz="1400" b="1" i="0" u="none" strike="noStrike" cap="none" normalizeH="0" baseline="0" dirty="0">
                          <a:ln>
                            <a:noFill/>
                          </a:ln>
                          <a:solidFill>
                            <a:schemeClr val="bg1"/>
                          </a:solidFill>
                          <a:effectLst/>
                          <a:latin typeface="Arial" charset="0"/>
                        </a:rPr>
                        <a:t>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Inception (mm/</a:t>
                      </a:r>
                      <a:r>
                        <a:rPr kumimoji="0" lang="en-CA" sz="1400" b="1" i="0" u="none" strike="noStrike" cap="none" normalizeH="0" baseline="0" dirty="0" err="1">
                          <a:ln>
                            <a:noFill/>
                          </a:ln>
                          <a:solidFill>
                            <a:schemeClr val="bg1"/>
                          </a:solidFill>
                          <a:effectLst/>
                          <a:latin typeface="Arial" charset="0"/>
                        </a:rPr>
                        <a:t>yy</a:t>
                      </a:r>
                      <a:r>
                        <a:rPr kumimoji="0" lang="en-CA" sz="1400" b="1" i="0" u="none" strike="noStrike" cap="none" normalizeH="0" baseline="0" dirty="0">
                          <a:ln>
                            <a:noFill/>
                          </a:ln>
                          <a:solidFill>
                            <a:schemeClr val="bg1"/>
                          </a:solidFill>
                          <a:effectLst/>
                          <a:latin typeface="Arial" charset="0"/>
                        </a:rPr>
                        <a:t>)</a:t>
                      </a:r>
                    </a:p>
                  </a:txBody>
                  <a:tcPr anchor="ctr">
                    <a:lnL w="6350" cap="flat" cmpd="sng" algn="ctr">
                      <a:solidFill>
                        <a:schemeClr val="bg1"/>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487879">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Dynamic ABC Fund</a:t>
                      </a:r>
                    </a:p>
                  </a:txBody>
                  <a:tcPr anchor="ctr">
                    <a:lnL w="12700" cmpd="sng">
                      <a:noFill/>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36.490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.0220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4.1</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2.1</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1.9</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12.9</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0.7</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11.5 (10/85)</a:t>
                      </a:r>
                    </a:p>
                  </a:txBody>
                  <a:tcPr anchor="ctr">
                    <a:lnL w="6350" cap="flat" cmpd="sng" algn="ctr">
                      <a:solidFill>
                        <a:schemeClr val="accent2"/>
                      </a:solidFill>
                      <a:prstDash val="solid"/>
                      <a:round/>
                      <a:headEnd type="none" w="med" len="med"/>
                      <a:tailEnd type="none" w="med" len="med"/>
                    </a:lnL>
                    <a:lnR w="12700" cmpd="sng">
                      <a:noFill/>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extLst>
                  <a:ext uri="{0D108BD9-81ED-4DB2-BD59-A6C34878D82A}">
                    <a16:rowId xmlns:a16="http://schemas.microsoft.com/office/drawing/2014/main" val="10001"/>
                  </a:ext>
                </a:extLst>
              </a:tr>
              <a:tr h="487879">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Dynamic XYZ Fund</a:t>
                      </a:r>
                    </a:p>
                  </a:txBody>
                  <a:tcPr anchor="ctr">
                    <a:lnL w="12700" cmpd="sng">
                      <a:noFill/>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24.040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0.000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6.6</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4.1</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8.3</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25.7</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8.9</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18.2 (09/98)</a:t>
                      </a:r>
                    </a:p>
                  </a:txBody>
                  <a:tcPr anchor="ctr">
                    <a:lnL w="6350" cap="flat" cmpd="sng" algn="ctr">
                      <a:solidFill>
                        <a:schemeClr val="accent2"/>
                      </a:solidFill>
                      <a:prstDash val="solid"/>
                      <a:round/>
                      <a:headEnd type="none" w="med" len="med"/>
                      <a:tailEnd type="none" w="med" len="med"/>
                    </a:lnL>
                    <a:lnR w="12700" cmpd="sng">
                      <a:noFill/>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99099E14-055B-41E3-BB9E-9C2AB815CB34}"/>
              </a:ext>
            </a:extLst>
          </p:cNvPr>
          <p:cNvGraphicFramePr>
            <a:graphicFrameLocks noGrp="1"/>
          </p:cNvGraphicFramePr>
          <p:nvPr>
            <p:extLst>
              <p:ext uri="{D42A27DB-BD31-4B8C-83A1-F6EECF244321}">
                <p14:modId xmlns:p14="http://schemas.microsoft.com/office/powerpoint/2010/main" val="2256509174"/>
              </p:ext>
            </p:extLst>
          </p:nvPr>
        </p:nvGraphicFramePr>
        <p:xfrm>
          <a:off x="531798" y="4352415"/>
          <a:ext cx="8094498" cy="1620550"/>
        </p:xfrm>
        <a:graphic>
          <a:graphicData uri="http://schemas.openxmlformats.org/drawingml/2006/table">
            <a:tbl>
              <a:tblPr firstRow="1" bandRow="1">
                <a:tableStyleId>{5C22544A-7EE6-4342-B048-85BDC9FD1C3A}</a:tableStyleId>
              </a:tblPr>
              <a:tblGrid>
                <a:gridCol w="2038525">
                  <a:extLst>
                    <a:ext uri="{9D8B030D-6E8A-4147-A177-3AD203B41FA5}">
                      <a16:colId xmlns:a16="http://schemas.microsoft.com/office/drawing/2014/main" val="20000"/>
                    </a:ext>
                  </a:extLst>
                </a:gridCol>
                <a:gridCol w="1694576">
                  <a:extLst>
                    <a:ext uri="{9D8B030D-6E8A-4147-A177-3AD203B41FA5}">
                      <a16:colId xmlns:a16="http://schemas.microsoft.com/office/drawing/2014/main" val="20001"/>
                    </a:ext>
                  </a:extLst>
                </a:gridCol>
                <a:gridCol w="847507">
                  <a:extLst>
                    <a:ext uri="{9D8B030D-6E8A-4147-A177-3AD203B41FA5}">
                      <a16:colId xmlns:a16="http://schemas.microsoft.com/office/drawing/2014/main" val="20002"/>
                    </a:ext>
                  </a:extLst>
                </a:gridCol>
                <a:gridCol w="958770">
                  <a:extLst>
                    <a:ext uri="{9D8B030D-6E8A-4147-A177-3AD203B41FA5}">
                      <a16:colId xmlns:a16="http://schemas.microsoft.com/office/drawing/2014/main" val="20003"/>
                    </a:ext>
                  </a:extLst>
                </a:gridCol>
                <a:gridCol w="802699">
                  <a:extLst>
                    <a:ext uri="{9D8B030D-6E8A-4147-A177-3AD203B41FA5}">
                      <a16:colId xmlns:a16="http://schemas.microsoft.com/office/drawing/2014/main" val="20004"/>
                    </a:ext>
                  </a:extLst>
                </a:gridCol>
                <a:gridCol w="1157681">
                  <a:extLst>
                    <a:ext uri="{9D8B030D-6E8A-4147-A177-3AD203B41FA5}">
                      <a16:colId xmlns:a16="http://schemas.microsoft.com/office/drawing/2014/main" val="20005"/>
                    </a:ext>
                  </a:extLst>
                </a:gridCol>
                <a:gridCol w="594740">
                  <a:extLst>
                    <a:ext uri="{9D8B030D-6E8A-4147-A177-3AD203B41FA5}">
                      <a16:colId xmlns:a16="http://schemas.microsoft.com/office/drawing/2014/main" val="20006"/>
                    </a:ext>
                  </a:extLst>
                </a:gridCol>
              </a:tblGrid>
              <a:tr h="644792">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Fund Name</a:t>
                      </a:r>
                    </a:p>
                  </a:txBody>
                  <a:tcPr anchor="ctr">
                    <a:lnL w="12700" cmpd="sng">
                      <a:noFill/>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Asset Class</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Assets ($M)</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MER %</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Sales Charge</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Minimum Investment</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1" i="0" u="none" strike="noStrike" cap="none" normalizeH="0" baseline="0" dirty="0">
                          <a:ln>
                            <a:noFill/>
                          </a:ln>
                          <a:solidFill>
                            <a:schemeClr val="bg1"/>
                          </a:solidFill>
                          <a:effectLst/>
                          <a:latin typeface="Arial" charset="0"/>
                        </a:rPr>
                        <a:t>RSP</a:t>
                      </a: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0"/>
                  </a:ext>
                </a:extLst>
              </a:tr>
              <a:tr h="487879">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Dynamic ABC Fund</a:t>
                      </a:r>
                    </a:p>
                  </a:txBody>
                  <a:tcPr anchor="ctr">
                    <a:lnL w="12700" cmpd="sng">
                      <a:noFill/>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Canadian Focused Equity</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1731.5</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2.4</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DSC</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500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Yes</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8100" cmpd="sng">
                      <a:noFill/>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0ECF7"/>
                    </a:solidFill>
                  </a:tcPr>
                </a:tc>
                <a:extLst>
                  <a:ext uri="{0D108BD9-81ED-4DB2-BD59-A6C34878D82A}">
                    <a16:rowId xmlns:a16="http://schemas.microsoft.com/office/drawing/2014/main" val="10001"/>
                  </a:ext>
                </a:extLst>
              </a:tr>
              <a:tr h="487879">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Dynamic XYZ Fund</a:t>
                      </a:r>
                    </a:p>
                  </a:txBody>
                  <a:tcPr anchor="ctr">
                    <a:lnL w="12700" cmpd="sng">
                      <a:noFill/>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Natural Resources Equity</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638.3</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2.7</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DSC</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500</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400" b="0" i="0" u="none" strike="noStrike" cap="none" normalizeH="0" baseline="0" dirty="0">
                          <a:ln>
                            <a:noFill/>
                          </a:ln>
                          <a:solidFill>
                            <a:srgbClr val="333333"/>
                          </a:solidFill>
                          <a:effectLst/>
                          <a:latin typeface="Arial" charset="0"/>
                        </a:rPr>
                        <a:t>Yes</a:t>
                      </a:r>
                    </a:p>
                  </a:txBody>
                  <a:tcPr anchor="ctr">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96965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D9C29-1CB3-4D01-B05A-DF12FFA2655E}"/>
              </a:ext>
            </a:extLst>
          </p:cNvPr>
          <p:cNvSpPr>
            <a:spLocks noGrp="1"/>
          </p:cNvSpPr>
          <p:nvPr>
            <p:ph type="title"/>
          </p:nvPr>
        </p:nvSpPr>
        <p:spPr/>
        <p:txBody>
          <a:bodyPr/>
          <a:lstStyle/>
          <a:p>
            <a:r>
              <a:rPr lang="en-CA" dirty="0"/>
              <a:t>What is asset allocation?</a:t>
            </a:r>
          </a:p>
        </p:txBody>
      </p:sp>
      <p:sp>
        <p:nvSpPr>
          <p:cNvPr id="3" name="Content Placeholder 2">
            <a:extLst>
              <a:ext uri="{FF2B5EF4-FFF2-40B4-BE49-F238E27FC236}">
                <a16:creationId xmlns:a16="http://schemas.microsoft.com/office/drawing/2014/main" id="{4E5DE07F-D077-4220-ADA4-D1241177DFF4}"/>
              </a:ext>
            </a:extLst>
          </p:cNvPr>
          <p:cNvSpPr>
            <a:spLocks noGrp="1"/>
          </p:cNvSpPr>
          <p:nvPr>
            <p:ph sz="quarter" idx="10"/>
          </p:nvPr>
        </p:nvSpPr>
        <p:spPr/>
        <p:txBody>
          <a:bodyPr/>
          <a:lstStyle/>
          <a:p>
            <a:r>
              <a:rPr lang="en-CA" dirty="0">
                <a:solidFill>
                  <a:srgbClr val="333333"/>
                </a:solidFill>
              </a:rPr>
              <a:t>A process in which you divide your investment money over the three main asset classes:</a:t>
            </a:r>
          </a:p>
          <a:p>
            <a:pPr lvl="1"/>
            <a:r>
              <a:rPr lang="en-CA" dirty="0">
                <a:solidFill>
                  <a:srgbClr val="333333"/>
                </a:solidFill>
              </a:rPr>
              <a:t>Stocks</a:t>
            </a:r>
          </a:p>
          <a:p>
            <a:pPr lvl="1"/>
            <a:r>
              <a:rPr lang="en-CA" dirty="0">
                <a:solidFill>
                  <a:srgbClr val="333333"/>
                </a:solidFill>
              </a:rPr>
              <a:t>Bonds</a:t>
            </a:r>
          </a:p>
          <a:p>
            <a:pPr lvl="1"/>
            <a:r>
              <a:rPr lang="en-CA" dirty="0">
                <a:solidFill>
                  <a:srgbClr val="333333"/>
                </a:solidFill>
              </a:rPr>
              <a:t>Cash</a:t>
            </a:r>
          </a:p>
          <a:p>
            <a:r>
              <a:rPr lang="en-CA" dirty="0">
                <a:solidFill>
                  <a:srgbClr val="333333"/>
                </a:solidFill>
              </a:rPr>
              <a:t>Academic research has found that asset allocation accounts for up to 80-90% of differences in portfolio performance</a:t>
            </a:r>
          </a:p>
          <a:p>
            <a:endParaRPr lang="en-CA" dirty="0"/>
          </a:p>
          <a:p>
            <a:endParaRPr lang="en-CA" dirty="0"/>
          </a:p>
        </p:txBody>
      </p:sp>
      <p:pic>
        <p:nvPicPr>
          <p:cNvPr id="4" name="Picture 3">
            <a:extLst>
              <a:ext uri="{FF2B5EF4-FFF2-40B4-BE49-F238E27FC236}">
                <a16:creationId xmlns:a16="http://schemas.microsoft.com/office/drawing/2014/main" id="{80BDF6DD-FFB5-4A38-9FDE-119778EDA87F}"/>
              </a:ext>
            </a:extLst>
          </p:cNvPr>
          <p:cNvPicPr>
            <a:picLocks noChangeAspect="1"/>
          </p:cNvPicPr>
          <p:nvPr/>
        </p:nvPicPr>
        <p:blipFill rotWithShape="1">
          <a:blip r:embed="rId2">
            <a:extLst>
              <a:ext uri="{28A0092B-C50C-407E-A947-70E740481C1C}">
                <a14:useLocalDpi xmlns:a14="http://schemas.microsoft.com/office/drawing/2010/main" val="0"/>
              </a:ext>
            </a:extLst>
          </a:blip>
          <a:srcRect l="6685" t="4263" r="15405" b="8491"/>
          <a:stretch/>
        </p:blipFill>
        <p:spPr>
          <a:xfrm>
            <a:off x="3810337" y="4186471"/>
            <a:ext cx="2034370" cy="2021118"/>
          </a:xfrm>
          <a:prstGeom prst="ellipse">
            <a:avLst/>
          </a:prstGeom>
        </p:spPr>
      </p:pic>
    </p:spTree>
    <p:extLst>
      <p:ext uri="{BB962C8B-B14F-4D97-AF65-F5344CB8AC3E}">
        <p14:creationId xmlns:p14="http://schemas.microsoft.com/office/powerpoint/2010/main" val="1986347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3054D-F4AE-4EDC-B16F-A58F9DD8A6DE}"/>
              </a:ext>
            </a:extLst>
          </p:cNvPr>
          <p:cNvSpPr>
            <a:spLocks noGrp="1"/>
          </p:cNvSpPr>
          <p:nvPr>
            <p:ph type="title"/>
          </p:nvPr>
        </p:nvSpPr>
        <p:spPr/>
        <p:txBody>
          <a:bodyPr/>
          <a:lstStyle/>
          <a:p>
            <a:r>
              <a:rPr lang="en-CA" dirty="0"/>
              <a:t>Understanding risk</a:t>
            </a:r>
          </a:p>
        </p:txBody>
      </p:sp>
      <p:sp>
        <p:nvSpPr>
          <p:cNvPr id="3" name="Content Placeholder 2">
            <a:extLst>
              <a:ext uri="{FF2B5EF4-FFF2-40B4-BE49-F238E27FC236}">
                <a16:creationId xmlns:a16="http://schemas.microsoft.com/office/drawing/2014/main" id="{A1744C3C-41B1-44D6-94BA-63F2236457A9}"/>
              </a:ext>
            </a:extLst>
          </p:cNvPr>
          <p:cNvSpPr>
            <a:spLocks noGrp="1"/>
          </p:cNvSpPr>
          <p:nvPr>
            <p:ph sz="quarter" idx="10"/>
          </p:nvPr>
        </p:nvSpPr>
        <p:spPr>
          <a:xfrm>
            <a:off x="713527" y="1263006"/>
            <a:ext cx="8051800" cy="4620642"/>
          </a:xfrm>
        </p:spPr>
        <p:txBody>
          <a:bodyPr/>
          <a:lstStyle/>
          <a:p>
            <a:r>
              <a:rPr lang="en-CA" dirty="0">
                <a:solidFill>
                  <a:srgbClr val="333333"/>
                </a:solidFill>
              </a:rPr>
              <a:t>Risk is the chance that you will lose money</a:t>
            </a:r>
          </a:p>
          <a:p>
            <a:r>
              <a:rPr lang="en-CA" dirty="0">
                <a:solidFill>
                  <a:srgbClr val="333333"/>
                </a:solidFill>
              </a:rPr>
              <a:t>There are many types of investment risk:</a:t>
            </a:r>
          </a:p>
          <a:p>
            <a:pPr lvl="1"/>
            <a:r>
              <a:rPr lang="en-CA" dirty="0">
                <a:solidFill>
                  <a:srgbClr val="333333"/>
                </a:solidFill>
              </a:rPr>
              <a:t>Currency</a:t>
            </a:r>
          </a:p>
          <a:p>
            <a:pPr lvl="1"/>
            <a:r>
              <a:rPr lang="en-CA" dirty="0">
                <a:solidFill>
                  <a:srgbClr val="333333"/>
                </a:solidFill>
              </a:rPr>
              <a:t>Liquidity</a:t>
            </a:r>
          </a:p>
          <a:p>
            <a:pPr lvl="1"/>
            <a:r>
              <a:rPr lang="en-CA" dirty="0">
                <a:solidFill>
                  <a:srgbClr val="333333"/>
                </a:solidFill>
              </a:rPr>
              <a:t>Concentration</a:t>
            </a:r>
          </a:p>
          <a:p>
            <a:pPr lvl="1"/>
            <a:r>
              <a:rPr lang="en-CA" dirty="0">
                <a:solidFill>
                  <a:srgbClr val="333333"/>
                </a:solidFill>
              </a:rPr>
              <a:t>Political</a:t>
            </a:r>
          </a:p>
          <a:p>
            <a:pPr lvl="1"/>
            <a:r>
              <a:rPr lang="en-CA" dirty="0">
                <a:solidFill>
                  <a:srgbClr val="333333"/>
                </a:solidFill>
              </a:rPr>
              <a:t>Inflation</a:t>
            </a:r>
          </a:p>
          <a:p>
            <a:pPr lvl="1"/>
            <a:r>
              <a:rPr lang="en-CA" dirty="0">
                <a:solidFill>
                  <a:srgbClr val="333333"/>
                </a:solidFill>
              </a:rPr>
              <a:t>Capital loss, etc.</a:t>
            </a:r>
          </a:p>
          <a:p>
            <a:r>
              <a:rPr lang="en-CA" dirty="0">
                <a:solidFill>
                  <a:srgbClr val="333333"/>
                </a:solidFill>
              </a:rPr>
              <a:t>The longer the period that you invest your money, the less likely you are to suffer a net capital loss</a:t>
            </a:r>
          </a:p>
          <a:p>
            <a:r>
              <a:rPr lang="en-CA" dirty="0">
                <a:solidFill>
                  <a:srgbClr val="333333"/>
                </a:solidFill>
              </a:rPr>
              <a:t>However, trying to avoid risk altogether may prevent you from realizing the best possible returns</a:t>
            </a:r>
          </a:p>
          <a:p>
            <a:endParaRPr lang="en-CA" dirty="0"/>
          </a:p>
        </p:txBody>
      </p:sp>
    </p:spTree>
    <p:extLst>
      <p:ext uri="{BB962C8B-B14F-4D97-AF65-F5344CB8AC3E}">
        <p14:creationId xmlns:p14="http://schemas.microsoft.com/office/powerpoint/2010/main" val="447400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329DB-54B3-4AF6-91E1-F85DE90C4DE6}"/>
              </a:ext>
            </a:extLst>
          </p:cNvPr>
          <p:cNvSpPr>
            <a:spLocks noGrp="1"/>
          </p:cNvSpPr>
          <p:nvPr>
            <p:ph type="title"/>
          </p:nvPr>
        </p:nvSpPr>
        <p:spPr/>
        <p:txBody>
          <a:bodyPr/>
          <a:lstStyle/>
          <a:p>
            <a:r>
              <a:rPr lang="en-CA" dirty="0"/>
              <a:t>How is my money protected?</a:t>
            </a:r>
          </a:p>
        </p:txBody>
      </p:sp>
      <p:sp>
        <p:nvSpPr>
          <p:cNvPr id="3" name="Content Placeholder 2">
            <a:extLst>
              <a:ext uri="{FF2B5EF4-FFF2-40B4-BE49-F238E27FC236}">
                <a16:creationId xmlns:a16="http://schemas.microsoft.com/office/drawing/2014/main" id="{2E8DAEA0-45DA-4446-BA3A-419E2BC5E828}"/>
              </a:ext>
            </a:extLst>
          </p:cNvPr>
          <p:cNvSpPr>
            <a:spLocks noGrp="1"/>
          </p:cNvSpPr>
          <p:nvPr>
            <p:ph sz="quarter" idx="10"/>
          </p:nvPr>
        </p:nvSpPr>
        <p:spPr/>
        <p:txBody>
          <a:bodyPr/>
          <a:lstStyle/>
          <a:p>
            <a:r>
              <a:rPr lang="en-CA" dirty="0">
                <a:solidFill>
                  <a:srgbClr val="333333"/>
                </a:solidFill>
              </a:rPr>
              <a:t>Mutual fund manufacturers in Canada are required to adhere to the rules and regulations set out by provincial regulators</a:t>
            </a:r>
          </a:p>
          <a:p>
            <a:r>
              <a:rPr lang="en-CA" dirty="0">
                <a:solidFill>
                  <a:srgbClr val="333333"/>
                </a:solidFill>
              </a:rPr>
              <a:t>Mutual fund dealers must belong to either IIROC or the MFDA, two national self-regulatory organizations</a:t>
            </a:r>
          </a:p>
          <a:p>
            <a:r>
              <a:rPr lang="en-CA" dirty="0">
                <a:solidFill>
                  <a:srgbClr val="333333"/>
                </a:solidFill>
              </a:rPr>
              <a:t>All mutual fund companies in Canada are required to create an Independent Review Committee to protect the interests of unitholders</a:t>
            </a:r>
          </a:p>
          <a:p>
            <a:endParaRPr lang="en-CA" dirty="0"/>
          </a:p>
        </p:txBody>
      </p:sp>
    </p:spTree>
    <p:extLst>
      <p:ext uri="{BB962C8B-B14F-4D97-AF65-F5344CB8AC3E}">
        <p14:creationId xmlns:p14="http://schemas.microsoft.com/office/powerpoint/2010/main" val="303255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C478C-C577-41CF-9214-0EA71A565926}"/>
              </a:ext>
            </a:extLst>
          </p:cNvPr>
          <p:cNvSpPr>
            <a:spLocks noGrp="1"/>
          </p:cNvSpPr>
          <p:nvPr>
            <p:ph type="title"/>
          </p:nvPr>
        </p:nvSpPr>
        <p:spPr>
          <a:xfrm>
            <a:off x="713527" y="440116"/>
            <a:ext cx="8051800" cy="858838"/>
          </a:xfrm>
        </p:spPr>
        <p:txBody>
          <a:bodyPr/>
          <a:lstStyle/>
          <a:p>
            <a:r>
              <a:rPr lang="en-CA" dirty="0"/>
              <a:t>Types of funds</a:t>
            </a:r>
          </a:p>
        </p:txBody>
      </p:sp>
      <p:grpSp>
        <p:nvGrpSpPr>
          <p:cNvPr id="4" name="Group 3">
            <a:extLst>
              <a:ext uri="{FF2B5EF4-FFF2-40B4-BE49-F238E27FC236}">
                <a16:creationId xmlns:a16="http://schemas.microsoft.com/office/drawing/2014/main" id="{54F5A686-2D95-43FF-A67C-913F63FE304F}"/>
              </a:ext>
            </a:extLst>
          </p:cNvPr>
          <p:cNvGrpSpPr/>
          <p:nvPr/>
        </p:nvGrpSpPr>
        <p:grpSpPr>
          <a:xfrm>
            <a:off x="6096000" y="1081373"/>
            <a:ext cx="2705100" cy="4971659"/>
            <a:chOff x="6096000" y="1192213"/>
            <a:chExt cx="2705100" cy="4971659"/>
          </a:xfrm>
        </p:grpSpPr>
        <p:sp>
          <p:nvSpPr>
            <p:cNvPr id="5" name="Text Box 5">
              <a:extLst>
                <a:ext uri="{FF2B5EF4-FFF2-40B4-BE49-F238E27FC236}">
                  <a16:creationId xmlns:a16="http://schemas.microsoft.com/office/drawing/2014/main" id="{D000B831-FDF8-49D4-8061-C19C473406C9}"/>
                </a:ext>
              </a:extLst>
            </p:cNvPr>
            <p:cNvSpPr txBox="1">
              <a:spLocks noChangeArrowheads="1"/>
            </p:cNvSpPr>
            <p:nvPr/>
          </p:nvSpPr>
          <p:spPr bwMode="auto">
            <a:xfrm>
              <a:off x="6149340" y="1362509"/>
              <a:ext cx="2651760" cy="656791"/>
            </a:xfrm>
            <a:prstGeom prst="rect">
              <a:avLst/>
            </a:prstGeom>
            <a:noFill/>
            <a:ln>
              <a:noFill/>
            </a:ln>
          </p:spPr>
          <p:txBody>
            <a:bodyPr wrap="square" anchor="ctr" anchorCtr="0">
              <a:noAutofit/>
            </a:bodyPr>
            <a:lstStyle>
              <a:defPPr>
                <a:defRPr lang="en-US"/>
              </a:defPPr>
              <a:lvl1pPr algn="ctr" defTabSz="457200" eaLnBrk="1" hangingPunct="1">
                <a:lnSpc>
                  <a:spcPct val="100000"/>
                </a:lnSpc>
                <a:buClrTx/>
                <a:buSzTx/>
                <a:buFontTx/>
                <a:buNone/>
                <a:defRPr sz="2000" baseline="0">
                  <a:solidFill>
                    <a:schemeClr val="accent1"/>
                  </a:solidFill>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9pPr>
            </a:lstStyle>
            <a:p>
              <a:r>
                <a:rPr lang="en-US" altLang="en-US" sz="1600" dirty="0"/>
                <a:t>EQUITY FUNDS </a:t>
              </a:r>
              <a:r>
                <a:rPr lang="en-US" altLang="en-US" sz="1400" dirty="0"/>
                <a:t>(DIVERSIFIED OR SPECIALTY)</a:t>
              </a:r>
            </a:p>
          </p:txBody>
        </p:sp>
        <p:sp>
          <p:nvSpPr>
            <p:cNvPr id="6" name="Oval 5">
              <a:extLst>
                <a:ext uri="{FF2B5EF4-FFF2-40B4-BE49-F238E27FC236}">
                  <a16:creationId xmlns:a16="http://schemas.microsoft.com/office/drawing/2014/main" id="{D112253C-9B68-419C-ABFC-BB27228D96B6}"/>
                </a:ext>
              </a:extLst>
            </p:cNvPr>
            <p:cNvSpPr/>
            <p:nvPr/>
          </p:nvSpPr>
          <p:spPr>
            <a:xfrm>
              <a:off x="6442832"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E1246DA-94D7-4F7F-B197-005482ECAFA8}"/>
                </a:ext>
              </a:extLst>
            </p:cNvPr>
            <p:cNvSpPr/>
            <p:nvPr/>
          </p:nvSpPr>
          <p:spPr>
            <a:xfrm>
              <a:off x="6204157"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39C5086-FA31-4692-A10F-7CAA4C316D64}"/>
                </a:ext>
              </a:extLst>
            </p:cNvPr>
            <p:cNvSpPr/>
            <p:nvPr/>
          </p:nvSpPr>
          <p:spPr>
            <a:xfrm>
              <a:off x="6204157"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 Box 4">
              <a:extLst>
                <a:ext uri="{FF2B5EF4-FFF2-40B4-BE49-F238E27FC236}">
                  <a16:creationId xmlns:a16="http://schemas.microsoft.com/office/drawing/2014/main" id="{B495BC33-9F2D-4C47-9EEF-DE2059A75B01}"/>
                </a:ext>
              </a:extLst>
            </p:cNvPr>
            <p:cNvSpPr txBox="1">
              <a:spLocks noChangeArrowheads="1"/>
            </p:cNvSpPr>
            <p:nvPr/>
          </p:nvSpPr>
          <p:spPr bwMode="auto">
            <a:xfrm>
              <a:off x="6096000" y="4547180"/>
              <a:ext cx="265176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None/>
              </a:pPr>
              <a:r>
                <a:rPr lang="en-US" altLang="en-US" sz="1200" baseline="0" dirty="0"/>
                <a:t>Equity funds invest primarily in shares of publically listed companies.</a:t>
              </a:r>
            </a:p>
            <a:p>
              <a:pPr algn="ctr" eaLnBrk="1" hangingPunct="1">
                <a:lnSpc>
                  <a:spcPct val="100000"/>
                </a:lnSpc>
                <a:spcBef>
                  <a:spcPct val="0"/>
                </a:spcBef>
                <a:buClrTx/>
                <a:buSzTx/>
                <a:buNone/>
              </a:pPr>
              <a:endParaRPr lang="en-US" altLang="en-US" sz="1200" baseline="0" dirty="0"/>
            </a:p>
            <a:p>
              <a:pPr algn="ctr" eaLnBrk="1" hangingPunct="1">
                <a:lnSpc>
                  <a:spcPct val="100000"/>
                </a:lnSpc>
                <a:spcBef>
                  <a:spcPct val="0"/>
                </a:spcBef>
                <a:buClrTx/>
                <a:buSzTx/>
                <a:buNone/>
              </a:pPr>
              <a:r>
                <a:rPr lang="en-US" altLang="en-US" sz="1200" baseline="0" dirty="0"/>
                <a:t>Specialty funds can focus on one specific company size, industry, geographic region, etc</a:t>
              </a:r>
              <a:r>
                <a:rPr lang="en-US" altLang="en-US" sz="1200" baseline="0" dirty="0">
                  <a:solidFill>
                    <a:schemeClr val="tx2"/>
                  </a:solidFill>
                </a:rPr>
                <a:t>.</a:t>
              </a:r>
            </a:p>
          </p:txBody>
        </p:sp>
        <p:pic>
          <p:nvPicPr>
            <p:cNvPr id="10" name="Picture 9">
              <a:extLst>
                <a:ext uri="{FF2B5EF4-FFF2-40B4-BE49-F238E27FC236}">
                  <a16:creationId xmlns:a16="http://schemas.microsoft.com/office/drawing/2014/main" id="{B999D3CE-AD52-45EA-8855-3D2BD5A8C2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31158" y="2360244"/>
              <a:ext cx="1688124" cy="1692813"/>
            </a:xfrm>
            <a:prstGeom prst="rect">
              <a:avLst/>
            </a:prstGeom>
          </p:spPr>
        </p:pic>
      </p:grpSp>
      <p:grpSp>
        <p:nvGrpSpPr>
          <p:cNvPr id="11" name="Group 10">
            <a:extLst>
              <a:ext uri="{FF2B5EF4-FFF2-40B4-BE49-F238E27FC236}">
                <a16:creationId xmlns:a16="http://schemas.microsoft.com/office/drawing/2014/main" id="{8A538F36-2012-4829-AB71-C422B2E72104}"/>
              </a:ext>
            </a:extLst>
          </p:cNvPr>
          <p:cNvGrpSpPr/>
          <p:nvPr/>
        </p:nvGrpSpPr>
        <p:grpSpPr>
          <a:xfrm>
            <a:off x="457200" y="1081373"/>
            <a:ext cx="2661591" cy="4971659"/>
            <a:chOff x="457200" y="1192213"/>
            <a:chExt cx="2661591" cy="4971659"/>
          </a:xfrm>
        </p:grpSpPr>
        <p:grpSp>
          <p:nvGrpSpPr>
            <p:cNvPr id="12" name="Group 11">
              <a:extLst>
                <a:ext uri="{FF2B5EF4-FFF2-40B4-BE49-F238E27FC236}">
                  <a16:creationId xmlns:a16="http://schemas.microsoft.com/office/drawing/2014/main" id="{1EA6889E-6056-4D52-9225-0238653918B6}"/>
                </a:ext>
              </a:extLst>
            </p:cNvPr>
            <p:cNvGrpSpPr/>
            <p:nvPr/>
          </p:nvGrpSpPr>
          <p:grpSpPr>
            <a:xfrm>
              <a:off x="457200" y="1192213"/>
              <a:ext cx="2661591" cy="4971659"/>
              <a:chOff x="457200" y="1192213"/>
              <a:chExt cx="2661591" cy="4971659"/>
            </a:xfrm>
          </p:grpSpPr>
          <p:sp>
            <p:nvSpPr>
              <p:cNvPr id="14" name="Text Box 3">
                <a:extLst>
                  <a:ext uri="{FF2B5EF4-FFF2-40B4-BE49-F238E27FC236}">
                    <a16:creationId xmlns:a16="http://schemas.microsoft.com/office/drawing/2014/main" id="{54D2A39F-E8FD-4E0A-B4B2-88F6360F6F33}"/>
                  </a:ext>
                </a:extLst>
              </p:cNvPr>
              <p:cNvSpPr txBox="1">
                <a:spLocks noChangeArrowheads="1"/>
              </p:cNvSpPr>
              <p:nvPr/>
            </p:nvSpPr>
            <p:spPr bwMode="auto">
              <a:xfrm>
                <a:off x="467031" y="4547180"/>
                <a:ext cx="2651760" cy="1315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lvl="0" algn="ctr" defTabSz="914400" eaLnBrk="1" hangingPunct="1">
                  <a:lnSpc>
                    <a:spcPct val="100000"/>
                  </a:lnSpc>
                  <a:spcBef>
                    <a:spcPts val="0"/>
                  </a:spcBef>
                  <a:spcAft>
                    <a:spcPts val="900"/>
                  </a:spcAft>
                  <a:buClr>
                    <a:srgbClr val="005695"/>
                  </a:buClr>
                  <a:buNone/>
                </a:pPr>
                <a:r>
                  <a:rPr lang="en-US" sz="1200" kern="0" baseline="0" dirty="0">
                    <a:latin typeface="Arial"/>
                  </a:rPr>
                  <a:t>An asset allocation fund provides investors with a mix of the three main asset classes.</a:t>
                </a:r>
              </a:p>
              <a:p>
                <a:pPr lvl="0" algn="ctr" defTabSz="914400" eaLnBrk="1" hangingPunct="1">
                  <a:lnSpc>
                    <a:spcPct val="100000"/>
                  </a:lnSpc>
                  <a:spcBef>
                    <a:spcPts val="0"/>
                  </a:spcBef>
                  <a:spcAft>
                    <a:spcPts val="900"/>
                  </a:spcAft>
                  <a:buClr>
                    <a:srgbClr val="005695"/>
                  </a:buClr>
                  <a:buNone/>
                </a:pPr>
                <a:r>
                  <a:rPr lang="en-US" sz="1200" kern="0" baseline="0" dirty="0">
                    <a:latin typeface="Arial"/>
                  </a:rPr>
                  <a:t>Balanced funds are asset allocation funds that stick to a fixed proportion of stocks, bonds, and cash.</a:t>
                </a:r>
              </a:p>
            </p:txBody>
          </p:sp>
          <p:sp>
            <p:nvSpPr>
              <p:cNvPr id="15" name="Text Box 3">
                <a:extLst>
                  <a:ext uri="{FF2B5EF4-FFF2-40B4-BE49-F238E27FC236}">
                    <a16:creationId xmlns:a16="http://schemas.microsoft.com/office/drawing/2014/main" id="{89E1CBA4-EF6C-45C5-A41D-8BA0921DB249}"/>
                  </a:ext>
                </a:extLst>
              </p:cNvPr>
              <p:cNvSpPr txBox="1">
                <a:spLocks noChangeArrowheads="1"/>
              </p:cNvSpPr>
              <p:nvPr/>
            </p:nvSpPr>
            <p:spPr bwMode="auto">
              <a:xfrm>
                <a:off x="467031" y="1362509"/>
                <a:ext cx="2651760" cy="656791"/>
              </a:xfrm>
              <a:prstGeom prst="rect">
                <a:avLst/>
              </a:prstGeom>
              <a:noFill/>
              <a:ln>
                <a:noFill/>
              </a:ln>
            </p:spPr>
            <p:txBody>
              <a:bodyPr wrap="square" anchor="ctr" anchorCtr="0">
                <a:no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FontTx/>
                  <a:buNone/>
                </a:pPr>
                <a:r>
                  <a:rPr lang="en-US" altLang="en-US" sz="1600" baseline="0" dirty="0">
                    <a:solidFill>
                      <a:schemeClr val="accent1"/>
                    </a:solidFill>
                  </a:rPr>
                  <a:t>ASSET ALLOCATION AND BALANCED FUNDS</a:t>
                </a:r>
              </a:p>
            </p:txBody>
          </p:sp>
          <p:sp>
            <p:nvSpPr>
              <p:cNvPr id="16" name="Oval 15">
                <a:extLst>
                  <a:ext uri="{FF2B5EF4-FFF2-40B4-BE49-F238E27FC236}">
                    <a16:creationId xmlns:a16="http://schemas.microsoft.com/office/drawing/2014/main" id="{1E463A12-AF5D-45F3-963F-39272FE7424A}"/>
                  </a:ext>
                </a:extLst>
              </p:cNvPr>
              <p:cNvSpPr/>
              <p:nvPr/>
            </p:nvSpPr>
            <p:spPr>
              <a:xfrm>
                <a:off x="760523"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6504DF31-8189-4A92-8F29-DCAA30BEDA99}"/>
                  </a:ext>
                </a:extLst>
              </p:cNvPr>
              <p:cNvSpPr/>
              <p:nvPr/>
            </p:nvSpPr>
            <p:spPr>
              <a:xfrm>
                <a:off x="457200"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073B4F4-75F8-4A8C-8CFB-D67A05DBF738}"/>
                  </a:ext>
                </a:extLst>
              </p:cNvPr>
              <p:cNvSpPr/>
              <p:nvPr/>
            </p:nvSpPr>
            <p:spPr>
              <a:xfrm>
                <a:off x="457200"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3" name="Picture 12">
              <a:extLst>
                <a:ext uri="{FF2B5EF4-FFF2-40B4-BE49-F238E27FC236}">
                  <a16:creationId xmlns:a16="http://schemas.microsoft.com/office/drawing/2014/main" id="{18753188-5FBE-42C7-ABA8-8CB7B827A5A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345" y="2126090"/>
              <a:ext cx="2155132" cy="2161119"/>
            </a:xfrm>
            <a:prstGeom prst="rect">
              <a:avLst/>
            </a:prstGeom>
          </p:spPr>
        </p:pic>
      </p:grpSp>
      <p:grpSp>
        <p:nvGrpSpPr>
          <p:cNvPr id="19" name="Group 18">
            <a:extLst>
              <a:ext uri="{FF2B5EF4-FFF2-40B4-BE49-F238E27FC236}">
                <a16:creationId xmlns:a16="http://schemas.microsoft.com/office/drawing/2014/main" id="{EDE7CA23-FBC3-4332-BEB0-ACCBCBBC36D6}"/>
              </a:ext>
            </a:extLst>
          </p:cNvPr>
          <p:cNvGrpSpPr/>
          <p:nvPr/>
        </p:nvGrpSpPr>
        <p:grpSpPr>
          <a:xfrm>
            <a:off x="3308185" y="1081373"/>
            <a:ext cx="2656675" cy="4971659"/>
            <a:chOff x="3308185" y="1192213"/>
            <a:chExt cx="2656675" cy="4971659"/>
          </a:xfrm>
        </p:grpSpPr>
        <p:grpSp>
          <p:nvGrpSpPr>
            <p:cNvPr id="20" name="Group 19">
              <a:extLst>
                <a:ext uri="{FF2B5EF4-FFF2-40B4-BE49-F238E27FC236}">
                  <a16:creationId xmlns:a16="http://schemas.microsoft.com/office/drawing/2014/main" id="{B28FC95D-0116-4DBC-AB1F-5BAFA4AA644C}"/>
                </a:ext>
              </a:extLst>
            </p:cNvPr>
            <p:cNvGrpSpPr/>
            <p:nvPr/>
          </p:nvGrpSpPr>
          <p:grpSpPr>
            <a:xfrm>
              <a:off x="3308185" y="1192213"/>
              <a:ext cx="2656675" cy="4971659"/>
              <a:chOff x="3308185" y="1192213"/>
              <a:chExt cx="2656675" cy="4971659"/>
            </a:xfrm>
          </p:grpSpPr>
          <p:sp>
            <p:nvSpPr>
              <p:cNvPr id="22" name="Text Box 4">
                <a:extLst>
                  <a:ext uri="{FF2B5EF4-FFF2-40B4-BE49-F238E27FC236}">
                    <a16:creationId xmlns:a16="http://schemas.microsoft.com/office/drawing/2014/main" id="{EC007DA9-90BD-43DB-AFFD-0F5BE67FB60C}"/>
                  </a:ext>
                </a:extLst>
              </p:cNvPr>
              <p:cNvSpPr txBox="1">
                <a:spLocks noChangeArrowheads="1"/>
              </p:cNvSpPr>
              <p:nvPr/>
            </p:nvSpPr>
            <p:spPr bwMode="auto">
              <a:xfrm>
                <a:off x="3313100" y="4547180"/>
                <a:ext cx="2651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None/>
                </a:pPr>
                <a:r>
                  <a:rPr lang="en-US" altLang="en-US" sz="1200" baseline="0" dirty="0"/>
                  <a:t>Income funds invest primarily in Treasury Bills, bonds, and preferred shares.</a:t>
                </a:r>
              </a:p>
            </p:txBody>
          </p:sp>
          <p:sp>
            <p:nvSpPr>
              <p:cNvPr id="23" name="Text Box 4">
                <a:extLst>
                  <a:ext uri="{FF2B5EF4-FFF2-40B4-BE49-F238E27FC236}">
                    <a16:creationId xmlns:a16="http://schemas.microsoft.com/office/drawing/2014/main" id="{108844A7-5AD1-4FEE-A883-1E628CC66E28}"/>
                  </a:ext>
                </a:extLst>
              </p:cNvPr>
              <p:cNvSpPr txBox="1">
                <a:spLocks noChangeArrowheads="1"/>
              </p:cNvSpPr>
              <p:nvPr/>
            </p:nvSpPr>
            <p:spPr bwMode="auto">
              <a:xfrm>
                <a:off x="3308185" y="1362509"/>
                <a:ext cx="2651760" cy="656791"/>
              </a:xfrm>
              <a:prstGeom prst="rect">
                <a:avLst/>
              </a:prstGeom>
              <a:noFill/>
              <a:ln>
                <a:noFill/>
              </a:ln>
            </p:spPr>
            <p:txBody>
              <a:bodyPr wrap="square" anchor="ctr" anchorCtr="0">
                <a:noAutofit/>
              </a:bodyPr>
              <a:lstStyle>
                <a:defPPr>
                  <a:defRPr lang="en-US"/>
                </a:defPPr>
                <a:lvl1pPr algn="ctr" defTabSz="457200" eaLnBrk="1" hangingPunct="1">
                  <a:lnSpc>
                    <a:spcPct val="100000"/>
                  </a:lnSpc>
                  <a:buClrTx/>
                  <a:buSzTx/>
                  <a:buFontTx/>
                  <a:buNone/>
                  <a:defRPr sz="2000" baseline="0">
                    <a:solidFill>
                      <a:schemeClr val="accent1"/>
                    </a:solidFill>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9pPr>
              </a:lstStyle>
              <a:p>
                <a:r>
                  <a:rPr lang="en-US" altLang="en-US" sz="1600" dirty="0"/>
                  <a:t>INCOME FUNDS </a:t>
                </a:r>
              </a:p>
              <a:p>
                <a:r>
                  <a:rPr lang="en-US" altLang="en-US" sz="1400" dirty="0"/>
                  <a:t>(LONG TERM OR SHORT TERM)</a:t>
                </a:r>
              </a:p>
            </p:txBody>
          </p:sp>
          <p:sp>
            <p:nvSpPr>
              <p:cNvPr id="24" name="Oval 23">
                <a:extLst>
                  <a:ext uri="{FF2B5EF4-FFF2-40B4-BE49-F238E27FC236}">
                    <a16:creationId xmlns:a16="http://schemas.microsoft.com/office/drawing/2014/main" id="{D2DE4F5A-C3C1-464D-8E03-AAD7AB6F76C8}"/>
                  </a:ext>
                </a:extLst>
              </p:cNvPr>
              <p:cNvSpPr/>
              <p:nvPr/>
            </p:nvSpPr>
            <p:spPr>
              <a:xfrm>
                <a:off x="3692014"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7082D675-2532-438A-A95B-7177859C6788}"/>
                  </a:ext>
                </a:extLst>
              </p:cNvPr>
              <p:cNvSpPr/>
              <p:nvPr/>
            </p:nvSpPr>
            <p:spPr>
              <a:xfrm>
                <a:off x="3330679"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DF73F5B-59F9-4593-808F-07FB765C18D9}"/>
                  </a:ext>
                </a:extLst>
              </p:cNvPr>
              <p:cNvSpPr/>
              <p:nvPr/>
            </p:nvSpPr>
            <p:spPr>
              <a:xfrm>
                <a:off x="3330679"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21" name="Picture 20">
              <a:extLst>
                <a:ext uri="{FF2B5EF4-FFF2-40B4-BE49-F238E27FC236}">
                  <a16:creationId xmlns:a16="http://schemas.microsoft.com/office/drawing/2014/main" id="{B3626158-EB2F-4135-A4E6-8109820B0A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6028" y="2225558"/>
              <a:ext cx="1956748" cy="1962184"/>
            </a:xfrm>
            <a:prstGeom prst="rect">
              <a:avLst/>
            </a:prstGeom>
          </p:spPr>
        </p:pic>
      </p:grpSp>
    </p:spTree>
    <p:extLst>
      <p:ext uri="{BB962C8B-B14F-4D97-AF65-F5344CB8AC3E}">
        <p14:creationId xmlns:p14="http://schemas.microsoft.com/office/powerpoint/2010/main" val="665151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19"/>
                                        </p:tgtEl>
                                        <p:attrNameLst>
                                          <p:attrName>style.visibility</p:attrName>
                                        </p:attrNameLst>
                                      </p:cBhvr>
                                      <p:to>
                                        <p:strVal val="visible"/>
                                      </p:to>
                                    </p:set>
                                    <p:animEffect transition="in" filter="fade">
                                      <p:cBhvr>
                                        <p:cTn id="11" dur="500"/>
                                        <p:tgtEl>
                                          <p:spTgt spid="19"/>
                                        </p:tgtEl>
                                      </p:cBhvr>
                                    </p:animEffect>
                                  </p:childTnLst>
                                </p:cTn>
                              </p:par>
                            </p:childTnLst>
                          </p:cTn>
                        </p:par>
                        <p:par>
                          <p:cTn id="12" fill="hold">
                            <p:stCondLst>
                              <p:cond delay="1500"/>
                            </p:stCondLst>
                            <p:childTnLst>
                              <p:par>
                                <p:cTn id="13" presetID="10" presetClass="entr" presetSubtype="0" fill="hold" nodeType="afterEffect">
                                  <p:stCondLst>
                                    <p:cond delay="50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006EE-2FB9-494C-86BB-BF09288FFEDC}"/>
              </a:ext>
            </a:extLst>
          </p:cNvPr>
          <p:cNvSpPr>
            <a:spLocks noGrp="1"/>
          </p:cNvSpPr>
          <p:nvPr>
            <p:ph type="title"/>
          </p:nvPr>
        </p:nvSpPr>
        <p:spPr/>
        <p:txBody>
          <a:bodyPr/>
          <a:lstStyle/>
          <a:p>
            <a:r>
              <a:rPr lang="en-CA" dirty="0"/>
              <a:t>How can I buy a mutual fund?</a:t>
            </a:r>
          </a:p>
        </p:txBody>
      </p:sp>
      <p:sp>
        <p:nvSpPr>
          <p:cNvPr id="3" name="Content Placeholder 2">
            <a:extLst>
              <a:ext uri="{FF2B5EF4-FFF2-40B4-BE49-F238E27FC236}">
                <a16:creationId xmlns:a16="http://schemas.microsoft.com/office/drawing/2014/main" id="{DA064C32-DC70-41DB-82B3-2516E57C0130}"/>
              </a:ext>
            </a:extLst>
          </p:cNvPr>
          <p:cNvSpPr>
            <a:spLocks noGrp="1"/>
          </p:cNvSpPr>
          <p:nvPr>
            <p:ph sz="quarter" idx="10"/>
          </p:nvPr>
        </p:nvSpPr>
        <p:spPr/>
        <p:txBody>
          <a:bodyPr/>
          <a:lstStyle/>
          <a:p>
            <a:r>
              <a:rPr lang="en-CA" dirty="0">
                <a:solidFill>
                  <a:srgbClr val="333333"/>
                </a:solidFill>
              </a:rPr>
              <a:t>It is recommended that you buy mutual funds through your financial advisor, however you can also purchase them directly from a discount brokerage</a:t>
            </a:r>
          </a:p>
          <a:p>
            <a:r>
              <a:rPr lang="en-CA" dirty="0">
                <a:solidFill>
                  <a:srgbClr val="333333"/>
                </a:solidFill>
              </a:rPr>
              <a:t>Can be purchased in lump sums or through regular scheduled contributions</a:t>
            </a:r>
          </a:p>
          <a:p>
            <a:r>
              <a:rPr lang="en-CA" dirty="0">
                <a:solidFill>
                  <a:srgbClr val="333333"/>
                </a:solidFill>
              </a:rPr>
              <a:t>Any units you buy are priced daily at the net asset value per share (NAVPS)</a:t>
            </a:r>
          </a:p>
          <a:p>
            <a:endParaRPr lang="en-CA" dirty="0"/>
          </a:p>
        </p:txBody>
      </p:sp>
    </p:spTree>
    <p:extLst>
      <p:ext uri="{BB962C8B-B14F-4D97-AF65-F5344CB8AC3E}">
        <p14:creationId xmlns:p14="http://schemas.microsoft.com/office/powerpoint/2010/main" val="100359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A015D-C4EA-48B2-A034-C7B483E962A4}"/>
              </a:ext>
            </a:extLst>
          </p:cNvPr>
          <p:cNvSpPr>
            <a:spLocks noGrp="1"/>
          </p:cNvSpPr>
          <p:nvPr>
            <p:ph type="title"/>
          </p:nvPr>
        </p:nvSpPr>
        <p:spPr/>
        <p:txBody>
          <a:bodyPr/>
          <a:lstStyle/>
          <a:p>
            <a:r>
              <a:rPr lang="en-CA" dirty="0"/>
              <a:t>How long should I hold a mutual fund?</a:t>
            </a:r>
          </a:p>
        </p:txBody>
      </p:sp>
      <p:sp>
        <p:nvSpPr>
          <p:cNvPr id="3" name="Content Placeholder 2">
            <a:extLst>
              <a:ext uri="{FF2B5EF4-FFF2-40B4-BE49-F238E27FC236}">
                <a16:creationId xmlns:a16="http://schemas.microsoft.com/office/drawing/2014/main" id="{D530465B-7586-41A6-BE58-7726069E661A}"/>
              </a:ext>
            </a:extLst>
          </p:cNvPr>
          <p:cNvSpPr>
            <a:spLocks noGrp="1"/>
          </p:cNvSpPr>
          <p:nvPr>
            <p:ph sz="quarter" idx="10"/>
          </p:nvPr>
        </p:nvSpPr>
        <p:spPr/>
        <p:txBody>
          <a:bodyPr/>
          <a:lstStyle/>
          <a:p>
            <a:r>
              <a:rPr lang="en-CA" dirty="0">
                <a:solidFill>
                  <a:srgbClr val="333333"/>
                </a:solidFill>
              </a:rPr>
              <a:t>Four considerations:</a:t>
            </a:r>
          </a:p>
          <a:p>
            <a:endParaRPr lang="en-CA" dirty="0"/>
          </a:p>
        </p:txBody>
      </p:sp>
      <p:graphicFrame>
        <p:nvGraphicFramePr>
          <p:cNvPr id="6" name="Table 5">
            <a:extLst>
              <a:ext uri="{FF2B5EF4-FFF2-40B4-BE49-F238E27FC236}">
                <a16:creationId xmlns:a16="http://schemas.microsoft.com/office/drawing/2014/main" id="{BF5F6777-A195-4CB7-BAFB-DDF70AA09FF4}"/>
              </a:ext>
            </a:extLst>
          </p:cNvPr>
          <p:cNvGraphicFramePr>
            <a:graphicFrameLocks noGrp="1"/>
          </p:cNvGraphicFramePr>
          <p:nvPr>
            <p:extLst>
              <p:ext uri="{D42A27DB-BD31-4B8C-83A1-F6EECF244321}">
                <p14:modId xmlns:p14="http://schemas.microsoft.com/office/powerpoint/2010/main" val="3489588952"/>
              </p:ext>
            </p:extLst>
          </p:nvPr>
        </p:nvGraphicFramePr>
        <p:xfrm>
          <a:off x="1480650" y="2135660"/>
          <a:ext cx="6182701" cy="2586681"/>
        </p:xfrm>
        <a:graphic>
          <a:graphicData uri="http://schemas.openxmlformats.org/drawingml/2006/table">
            <a:tbl>
              <a:tblPr/>
              <a:tblGrid>
                <a:gridCol w="3091351">
                  <a:extLst>
                    <a:ext uri="{9D8B030D-6E8A-4147-A177-3AD203B41FA5}">
                      <a16:colId xmlns:a16="http://schemas.microsoft.com/office/drawing/2014/main" val="20000"/>
                    </a:ext>
                  </a:extLst>
                </a:gridCol>
                <a:gridCol w="3091350">
                  <a:extLst>
                    <a:ext uri="{9D8B030D-6E8A-4147-A177-3AD203B41FA5}">
                      <a16:colId xmlns:a16="http://schemas.microsoft.com/office/drawing/2014/main" val="20001"/>
                    </a:ext>
                  </a:extLst>
                </a:gridCol>
              </a:tblGrid>
              <a:tr h="1296373">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0" i="0" u="none" strike="noStrike" cap="none" normalizeH="0" baseline="0" dirty="0">
                          <a:ln>
                            <a:noFill/>
                          </a:ln>
                          <a:solidFill>
                            <a:schemeClr val="bg1"/>
                          </a:solidFill>
                          <a:effectLst/>
                          <a:latin typeface="Arial" charset="0"/>
                        </a:rPr>
                        <a:t>Fund Type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0" i="0" u="none" strike="noStrike" cap="none" normalizeH="0" baseline="0" dirty="0">
                          <a:ln>
                            <a:noFill/>
                          </a:ln>
                          <a:solidFill>
                            <a:schemeClr val="bg1"/>
                          </a:solidFill>
                          <a:effectLst/>
                          <a:latin typeface="Arial" charset="0"/>
                        </a:rPr>
                        <a:t>Time Horizon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290308">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0" i="0" u="none" strike="noStrike" cap="none" normalizeH="0" baseline="0" dirty="0">
                          <a:ln>
                            <a:noFill/>
                          </a:ln>
                          <a:solidFill>
                            <a:schemeClr val="bg1"/>
                          </a:solidFill>
                          <a:effectLst/>
                          <a:latin typeface="Arial" charset="0"/>
                        </a:rPr>
                        <a:t>Appetite for Risk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0" i="0" u="none" strike="noStrike" cap="none" normalizeH="0" baseline="0" dirty="0">
                          <a:ln>
                            <a:noFill/>
                          </a:ln>
                          <a:solidFill>
                            <a:schemeClr val="bg1"/>
                          </a:solidFill>
                          <a:effectLst/>
                          <a:latin typeface="Arial" charset="0"/>
                        </a:rPr>
                        <a:t>Financial Plan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37876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C4E2-FE57-4284-9EFD-6577DAB70251}"/>
              </a:ext>
            </a:extLst>
          </p:cNvPr>
          <p:cNvSpPr>
            <a:spLocks noGrp="1"/>
          </p:cNvSpPr>
          <p:nvPr>
            <p:ph type="title"/>
          </p:nvPr>
        </p:nvSpPr>
        <p:spPr/>
        <p:txBody>
          <a:bodyPr/>
          <a:lstStyle/>
          <a:p>
            <a:r>
              <a:rPr lang="en-CA" dirty="0"/>
              <a:t>History of Dynamic Funds</a:t>
            </a:r>
          </a:p>
        </p:txBody>
      </p:sp>
      <p:sp>
        <p:nvSpPr>
          <p:cNvPr id="3" name="Content Placeholder 2">
            <a:extLst>
              <a:ext uri="{FF2B5EF4-FFF2-40B4-BE49-F238E27FC236}">
                <a16:creationId xmlns:a16="http://schemas.microsoft.com/office/drawing/2014/main" id="{20A2DA30-A3C7-4642-BCAE-AC812561888B}"/>
              </a:ext>
            </a:extLst>
          </p:cNvPr>
          <p:cNvSpPr>
            <a:spLocks noGrp="1"/>
          </p:cNvSpPr>
          <p:nvPr>
            <p:ph sz="quarter" idx="10"/>
          </p:nvPr>
        </p:nvSpPr>
        <p:spPr/>
        <p:txBody>
          <a:bodyPr/>
          <a:lstStyle/>
          <a:p>
            <a:r>
              <a:rPr lang="en-CA" dirty="0">
                <a:solidFill>
                  <a:srgbClr val="333333"/>
                </a:solidFill>
              </a:rPr>
              <a:t>Dynamic Funds traces its roots back more than 60 years</a:t>
            </a:r>
          </a:p>
          <a:p>
            <a:r>
              <a:rPr lang="en-CA" dirty="0">
                <a:solidFill>
                  <a:srgbClr val="333333"/>
                </a:solidFill>
              </a:rPr>
              <a:t>One of the first companies in Canada to offer professional investment management to investors of all backgrounds</a:t>
            </a:r>
          </a:p>
          <a:p>
            <a:r>
              <a:rPr lang="en-CA" dirty="0">
                <a:solidFill>
                  <a:srgbClr val="333333"/>
                </a:solidFill>
              </a:rPr>
              <a:t>Dynamic Funds offers more than 70 funds covering every major market sector, geographic region, and investment discipline, managed by top portfolio managers in their fields</a:t>
            </a:r>
          </a:p>
          <a:p>
            <a:endParaRPr lang="en-CA" dirty="0"/>
          </a:p>
        </p:txBody>
      </p:sp>
    </p:spTree>
    <p:extLst>
      <p:ext uri="{BB962C8B-B14F-4D97-AF65-F5344CB8AC3E}">
        <p14:creationId xmlns:p14="http://schemas.microsoft.com/office/powerpoint/2010/main" val="1894853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785E5-01AE-412C-9400-643E71DA41B1}"/>
              </a:ext>
            </a:extLst>
          </p:cNvPr>
          <p:cNvSpPr>
            <a:spLocks noGrp="1"/>
          </p:cNvSpPr>
          <p:nvPr>
            <p:ph type="title"/>
          </p:nvPr>
        </p:nvSpPr>
        <p:spPr/>
        <p:txBody>
          <a:bodyPr/>
          <a:lstStyle/>
          <a:p>
            <a:r>
              <a:rPr lang="en-CA" dirty="0"/>
              <a:t>Important information</a:t>
            </a:r>
          </a:p>
        </p:txBody>
      </p:sp>
      <p:sp>
        <p:nvSpPr>
          <p:cNvPr id="4" name="TextBox 3">
            <a:extLst>
              <a:ext uri="{FF2B5EF4-FFF2-40B4-BE49-F238E27FC236}">
                <a16:creationId xmlns:a16="http://schemas.microsoft.com/office/drawing/2014/main" id="{110DABB4-3EC5-4DA5-9611-7608F0034201}"/>
              </a:ext>
            </a:extLst>
          </p:cNvPr>
          <p:cNvSpPr txBox="1"/>
          <p:nvPr/>
        </p:nvSpPr>
        <p:spPr>
          <a:xfrm>
            <a:off x="713528" y="1163781"/>
            <a:ext cx="7529928" cy="4708981"/>
          </a:xfrm>
          <a:prstGeom prst="rect">
            <a:avLst/>
          </a:prstGeom>
          <a:noFill/>
        </p:spPr>
        <p:txBody>
          <a:bodyPr wrap="square" rtlCol="0">
            <a:spAutoFit/>
          </a:bodyPr>
          <a:lstStyle/>
          <a:p>
            <a:pPr marL="0" indent="0">
              <a:buNone/>
            </a:pPr>
            <a:r>
              <a:rPr lang="en-US" sz="1800" dirty="0">
                <a:solidFill>
                  <a:srgbClr val="333333"/>
                </a:solidFill>
              </a:rPr>
              <a:t>This presentation has been prepared by 1832 Asset Management L.P and is provided for information purposes only. </a:t>
            </a:r>
            <a:endParaRPr lang="en-CA" sz="1800" dirty="0">
              <a:solidFill>
                <a:srgbClr val="333333"/>
              </a:solidFill>
            </a:endParaRPr>
          </a:p>
          <a:p>
            <a:pPr marL="0" indent="0">
              <a:buNone/>
            </a:pPr>
            <a:endParaRPr lang="en-US" sz="1800" dirty="0">
              <a:solidFill>
                <a:srgbClr val="333333"/>
              </a:solidFill>
            </a:endParaRPr>
          </a:p>
          <a:p>
            <a:pPr marL="0" indent="0">
              <a:buNone/>
            </a:pPr>
            <a:r>
              <a:rPr lang="en-US" sz="1800" dirty="0">
                <a:solidFill>
                  <a:srgbClr val="333333"/>
                </a:solidFill>
              </a:rPr>
              <a:t>Views expressed regarding a particular investment, economy, industry or market sector should not be considered an indication of trading intent of any of the mutual funds managed by 1832 Asset Management LP. These views are not to be relied upon as investment advice nor should they be considered a recommendation to buy or sell. These views are subject to change at any time based upon markets and other conditions, and we disclaim any responsibility to update such views. </a:t>
            </a:r>
            <a:endParaRPr lang="en-CA" sz="1800" dirty="0">
              <a:solidFill>
                <a:srgbClr val="333333"/>
              </a:solidFill>
            </a:endParaRPr>
          </a:p>
          <a:p>
            <a:pPr marL="0" indent="0">
              <a:buNone/>
            </a:pPr>
            <a:endParaRPr lang="en-US" sz="1800" dirty="0">
              <a:solidFill>
                <a:srgbClr val="333333"/>
              </a:solidFill>
            </a:endParaRPr>
          </a:p>
          <a:p>
            <a:pPr marL="0" indent="0">
              <a:buNone/>
            </a:pPr>
            <a:r>
              <a:rPr lang="en-US" sz="1800" dirty="0">
                <a:solidFill>
                  <a:srgbClr val="333333"/>
                </a:solidFill>
              </a:rPr>
              <a:t>To the extent this document contains information or data obtained from third party sources, it is believed to be accurate and reliable as of the date of publication, but 1832 Asset Management L.P. does not guarantee its accuracy or reliability. Nothing in this document is or should be relied upon as a promise or representation as to the future. </a:t>
            </a:r>
            <a:endParaRPr lang="en-CA" sz="1800" dirty="0">
              <a:solidFill>
                <a:srgbClr val="333333"/>
              </a:solidFill>
            </a:endParaRPr>
          </a:p>
          <a:p>
            <a:pPr marL="0" indent="0">
              <a:buNone/>
            </a:pPr>
            <a:endParaRPr lang="en-US" sz="1800" dirty="0">
              <a:solidFill>
                <a:srgbClr val="333333"/>
              </a:solidFill>
            </a:endParaRPr>
          </a:p>
          <a:p>
            <a:pPr marL="0" indent="0">
              <a:buNone/>
            </a:pPr>
            <a:r>
              <a:rPr lang="en-US" sz="1800" dirty="0">
                <a:solidFill>
                  <a:srgbClr val="333333"/>
                </a:solidFill>
              </a:rPr>
              <a:t>© Copyright 2019 1832 Asset Management L.P. All rights reserved. </a:t>
            </a:r>
            <a:r>
              <a:rPr lang="en-CA" sz="1800" dirty="0">
                <a:solidFill>
                  <a:srgbClr val="333333"/>
                </a:solidFill>
              </a:rPr>
              <a:t> </a:t>
            </a:r>
          </a:p>
          <a:p>
            <a:pPr marL="0" indent="0">
              <a:buNone/>
            </a:pPr>
            <a:endParaRPr lang="en-US" sz="1800" dirty="0">
              <a:solidFill>
                <a:srgbClr val="333333"/>
              </a:solidFill>
            </a:endParaRPr>
          </a:p>
          <a:p>
            <a:pPr marL="0" indent="0">
              <a:buNone/>
            </a:pPr>
            <a:r>
              <a:rPr lang="en-US" sz="1800" dirty="0">
                <a:solidFill>
                  <a:srgbClr val="333333"/>
                </a:solidFill>
              </a:rPr>
              <a:t>Dynamic Funds® is a registered trademarks of its owner used under license, and a division of 1832 Asset Management L.P. </a:t>
            </a:r>
            <a:endParaRPr lang="en-CA" sz="1800" dirty="0">
              <a:solidFill>
                <a:srgbClr val="333333"/>
              </a:solidFill>
            </a:endParaRPr>
          </a:p>
          <a:p>
            <a:pPr marL="0" indent="0">
              <a:buNone/>
            </a:pPr>
            <a:endParaRPr lang="en-US" sz="1800" dirty="0">
              <a:solidFill>
                <a:srgbClr val="333333"/>
              </a:solidFill>
            </a:endParaRPr>
          </a:p>
          <a:p>
            <a:pPr marL="0" indent="0">
              <a:buNone/>
            </a:pPr>
            <a:r>
              <a:rPr lang="en-US" sz="1800" dirty="0">
                <a:solidFill>
                  <a:srgbClr val="333333"/>
                </a:solidFill>
              </a:rPr>
              <a:t>Commissions, trailing commissions, management fees and expenses all may be associated with mutual fund investments. Please read the prospectus before investing. The indicated rates of return are the historical annual compound total returns including changes in unit values and reinvestment of all distributions does not take into account sales, redemption or option changes or income taxes payable by any security holder that would have reduced returns. Mutual funds are not guaranteed, their values change frequently and past performance may not be repeated.</a:t>
            </a:r>
            <a:endParaRPr lang="en-CA" sz="1800" dirty="0">
              <a:solidFill>
                <a:srgbClr val="333333"/>
              </a:solidFill>
            </a:endParaRPr>
          </a:p>
        </p:txBody>
      </p:sp>
    </p:spTree>
    <p:extLst>
      <p:ext uri="{BB962C8B-B14F-4D97-AF65-F5344CB8AC3E}">
        <p14:creationId xmlns:p14="http://schemas.microsoft.com/office/powerpoint/2010/main" val="3631676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US" dirty="0"/>
              <a:t>Overview</a:t>
            </a:r>
          </a:p>
        </p:txBody>
      </p:sp>
      <p:sp>
        <p:nvSpPr>
          <p:cNvPr id="18" name="Content Placeholder 17"/>
          <p:cNvSpPr>
            <a:spLocks noGrp="1"/>
          </p:cNvSpPr>
          <p:nvPr>
            <p:ph sz="quarter" idx="10"/>
          </p:nvPr>
        </p:nvSpPr>
        <p:spPr/>
        <p:txBody>
          <a:bodyPr/>
          <a:lstStyle/>
          <a:p>
            <a:r>
              <a:rPr lang="en-CA" dirty="0">
                <a:solidFill>
                  <a:srgbClr val="333333"/>
                </a:solidFill>
              </a:rPr>
              <a:t>Mutual funds: What they are and how they work</a:t>
            </a:r>
          </a:p>
          <a:p>
            <a:r>
              <a:rPr lang="en-CA" dirty="0">
                <a:solidFill>
                  <a:srgbClr val="333333"/>
                </a:solidFill>
              </a:rPr>
              <a:t>Performance and taxation</a:t>
            </a:r>
          </a:p>
          <a:p>
            <a:r>
              <a:rPr lang="en-CA" dirty="0">
                <a:solidFill>
                  <a:srgbClr val="333333"/>
                </a:solidFill>
              </a:rPr>
              <a:t>Understanding risk and protection</a:t>
            </a:r>
          </a:p>
          <a:p>
            <a:r>
              <a:rPr lang="en-CA" dirty="0">
                <a:solidFill>
                  <a:srgbClr val="333333"/>
                </a:solidFill>
              </a:rPr>
              <a:t>Buying and investment strategies</a:t>
            </a:r>
          </a:p>
          <a:p>
            <a:r>
              <a:rPr lang="en-CA" dirty="0">
                <a:solidFill>
                  <a:srgbClr val="333333"/>
                </a:solidFill>
              </a:rPr>
              <a:t>Buying and investment strategies</a:t>
            </a:r>
          </a:p>
        </p:txBody>
      </p:sp>
    </p:spTree>
    <p:extLst>
      <p:ext uri="{BB962C8B-B14F-4D97-AF65-F5344CB8AC3E}">
        <p14:creationId xmlns:p14="http://schemas.microsoft.com/office/powerpoint/2010/main" val="286300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FBEDA-8660-4380-B5C4-462C3E2B9F0C}"/>
              </a:ext>
            </a:extLst>
          </p:cNvPr>
          <p:cNvSpPr>
            <a:spLocks noGrp="1"/>
          </p:cNvSpPr>
          <p:nvPr>
            <p:ph type="title"/>
          </p:nvPr>
        </p:nvSpPr>
        <p:spPr/>
        <p:txBody>
          <a:bodyPr/>
          <a:lstStyle/>
          <a:p>
            <a:r>
              <a:rPr lang="en-CA" dirty="0"/>
              <a:t>What is a mutual fund?</a:t>
            </a:r>
          </a:p>
        </p:txBody>
      </p:sp>
      <p:sp>
        <p:nvSpPr>
          <p:cNvPr id="3" name="Content Placeholder 2">
            <a:extLst>
              <a:ext uri="{FF2B5EF4-FFF2-40B4-BE49-F238E27FC236}">
                <a16:creationId xmlns:a16="http://schemas.microsoft.com/office/drawing/2014/main" id="{1EEA899A-2D16-4223-ADBA-44C9A4A32CD8}"/>
              </a:ext>
            </a:extLst>
          </p:cNvPr>
          <p:cNvSpPr>
            <a:spLocks noGrp="1"/>
          </p:cNvSpPr>
          <p:nvPr>
            <p:ph sz="quarter" idx="10"/>
          </p:nvPr>
        </p:nvSpPr>
        <p:spPr/>
        <p:txBody>
          <a:bodyPr/>
          <a:lstStyle/>
          <a:p>
            <a:r>
              <a:rPr lang="en-CA" dirty="0">
                <a:solidFill>
                  <a:srgbClr val="333333"/>
                </a:solidFill>
              </a:rPr>
              <a:t>Mutual funds provide investors access to a diversified portfolio of investments</a:t>
            </a:r>
          </a:p>
          <a:p>
            <a:r>
              <a:rPr lang="en-CA" dirty="0">
                <a:solidFill>
                  <a:srgbClr val="333333"/>
                </a:solidFill>
              </a:rPr>
              <a:t>Money you invest is pooled with other like-minded investors</a:t>
            </a:r>
          </a:p>
          <a:p>
            <a:r>
              <a:rPr lang="en-CA" dirty="0">
                <a:solidFill>
                  <a:srgbClr val="333333"/>
                </a:solidFill>
              </a:rPr>
              <a:t>Money is invested on your behalf by qualified professionals, based on the objectives for the fund</a:t>
            </a:r>
          </a:p>
          <a:p>
            <a:endParaRPr lang="en-CA" dirty="0"/>
          </a:p>
        </p:txBody>
      </p:sp>
    </p:spTree>
    <p:extLst>
      <p:ext uri="{BB962C8B-B14F-4D97-AF65-F5344CB8AC3E}">
        <p14:creationId xmlns:p14="http://schemas.microsoft.com/office/powerpoint/2010/main" val="1748430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BA0C3-EE93-4FAE-94A4-8CDD6ECDBC7F}"/>
              </a:ext>
            </a:extLst>
          </p:cNvPr>
          <p:cNvSpPr>
            <a:spLocks noGrp="1"/>
          </p:cNvSpPr>
          <p:nvPr>
            <p:ph type="title"/>
          </p:nvPr>
        </p:nvSpPr>
        <p:spPr/>
        <p:txBody>
          <a:bodyPr/>
          <a:lstStyle/>
          <a:p>
            <a:r>
              <a:rPr lang="en-CA" dirty="0"/>
              <a:t>Why invest in a mutual fund?</a:t>
            </a:r>
          </a:p>
        </p:txBody>
      </p:sp>
      <p:grpSp>
        <p:nvGrpSpPr>
          <p:cNvPr id="5" name="Group 4">
            <a:extLst>
              <a:ext uri="{FF2B5EF4-FFF2-40B4-BE49-F238E27FC236}">
                <a16:creationId xmlns:a16="http://schemas.microsoft.com/office/drawing/2014/main" id="{05DBD484-562C-4CDF-AEF0-D1F19EB57251}"/>
              </a:ext>
            </a:extLst>
          </p:cNvPr>
          <p:cNvGrpSpPr/>
          <p:nvPr/>
        </p:nvGrpSpPr>
        <p:grpSpPr>
          <a:xfrm>
            <a:off x="1136591" y="3790677"/>
            <a:ext cx="1262221" cy="1262221"/>
            <a:chOff x="1067316" y="3693692"/>
            <a:chExt cx="1262221" cy="1262221"/>
          </a:xfrm>
        </p:grpSpPr>
        <p:sp>
          <p:nvSpPr>
            <p:cNvPr id="6" name="Oval 5">
              <a:extLst>
                <a:ext uri="{FF2B5EF4-FFF2-40B4-BE49-F238E27FC236}">
                  <a16:creationId xmlns:a16="http://schemas.microsoft.com/office/drawing/2014/main" id="{6D16B9CE-5243-4E18-9393-03A1E3EA6288}"/>
                </a:ext>
              </a:extLst>
            </p:cNvPr>
            <p:cNvSpPr/>
            <p:nvPr/>
          </p:nvSpPr>
          <p:spPr>
            <a:xfrm>
              <a:off x="1067316" y="3693692"/>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FE255FE9-D8BC-49A3-965E-EBFCE9F9C061}"/>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7366" t="5363" r="7366" b="5475"/>
            <a:stretch/>
          </p:blipFill>
          <p:spPr>
            <a:xfrm>
              <a:off x="1142202" y="3733747"/>
              <a:ext cx="1127356" cy="1182108"/>
            </a:xfrm>
            <a:prstGeom prst="rect">
              <a:avLst/>
            </a:prstGeom>
          </p:spPr>
        </p:pic>
      </p:grpSp>
      <p:sp>
        <p:nvSpPr>
          <p:cNvPr id="8" name="Rectangle 7">
            <a:extLst>
              <a:ext uri="{FF2B5EF4-FFF2-40B4-BE49-F238E27FC236}">
                <a16:creationId xmlns:a16="http://schemas.microsoft.com/office/drawing/2014/main" id="{64131D84-4B11-43F6-A0B4-A38CAFE37AFB}"/>
              </a:ext>
            </a:extLst>
          </p:cNvPr>
          <p:cNvSpPr/>
          <p:nvPr/>
        </p:nvSpPr>
        <p:spPr>
          <a:xfrm>
            <a:off x="888127" y="3016114"/>
            <a:ext cx="1683474"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en-US" sz="2000" kern="0" baseline="0" dirty="0">
                <a:solidFill>
                  <a:schemeClr val="accent1"/>
                </a:solidFill>
                <a:latin typeface="Arial"/>
                <a:ea typeface="+mn-ea"/>
              </a:rPr>
              <a:t>Convenience</a:t>
            </a:r>
          </a:p>
        </p:txBody>
      </p:sp>
      <p:sp>
        <p:nvSpPr>
          <p:cNvPr id="9" name="Rectangle 8">
            <a:extLst>
              <a:ext uri="{FF2B5EF4-FFF2-40B4-BE49-F238E27FC236}">
                <a16:creationId xmlns:a16="http://schemas.microsoft.com/office/drawing/2014/main" id="{E3B9B08C-0BAE-4C3B-816F-F8933EA2603D}"/>
              </a:ext>
            </a:extLst>
          </p:cNvPr>
          <p:cNvSpPr/>
          <p:nvPr/>
        </p:nvSpPr>
        <p:spPr>
          <a:xfrm>
            <a:off x="3863694" y="3021353"/>
            <a:ext cx="1524776"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en-US" sz="2000" kern="0" baseline="0" dirty="0">
                <a:solidFill>
                  <a:schemeClr val="accent1"/>
                </a:solidFill>
                <a:latin typeface="Arial"/>
                <a:ea typeface="+mn-ea"/>
              </a:rPr>
              <a:t>Affordability</a:t>
            </a:r>
          </a:p>
        </p:txBody>
      </p:sp>
      <p:sp>
        <p:nvSpPr>
          <p:cNvPr id="10" name="Rectangle 9">
            <a:extLst>
              <a:ext uri="{FF2B5EF4-FFF2-40B4-BE49-F238E27FC236}">
                <a16:creationId xmlns:a16="http://schemas.microsoft.com/office/drawing/2014/main" id="{3B460E7B-1416-4E28-AE46-198B7EF6D3C2}"/>
              </a:ext>
            </a:extLst>
          </p:cNvPr>
          <p:cNvSpPr/>
          <p:nvPr/>
        </p:nvSpPr>
        <p:spPr>
          <a:xfrm>
            <a:off x="6170006" y="3021353"/>
            <a:ext cx="2704587"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en-US" sz="2000" kern="0" baseline="0" dirty="0">
                <a:solidFill>
                  <a:schemeClr val="accent1"/>
                </a:solidFill>
                <a:latin typeface="Arial"/>
                <a:ea typeface="+mn-ea"/>
              </a:rPr>
              <a:t>Access to your money</a:t>
            </a:r>
          </a:p>
        </p:txBody>
      </p:sp>
      <p:sp>
        <p:nvSpPr>
          <p:cNvPr id="11" name="Rectangle 10">
            <a:extLst>
              <a:ext uri="{FF2B5EF4-FFF2-40B4-BE49-F238E27FC236}">
                <a16:creationId xmlns:a16="http://schemas.microsoft.com/office/drawing/2014/main" id="{C61744F4-DCD5-43B6-9947-1CFC410EC568}"/>
              </a:ext>
            </a:extLst>
          </p:cNvPr>
          <p:cNvSpPr/>
          <p:nvPr/>
        </p:nvSpPr>
        <p:spPr>
          <a:xfrm>
            <a:off x="189906" y="5151399"/>
            <a:ext cx="3163045"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en-US" sz="2000" kern="0" baseline="0" dirty="0">
                <a:solidFill>
                  <a:schemeClr val="accent1"/>
                </a:solidFill>
                <a:latin typeface="Arial"/>
                <a:ea typeface="+mn-ea"/>
              </a:rPr>
              <a:t>Professional Management</a:t>
            </a:r>
          </a:p>
        </p:txBody>
      </p:sp>
      <p:sp>
        <p:nvSpPr>
          <p:cNvPr id="12" name="Rectangle 11">
            <a:extLst>
              <a:ext uri="{FF2B5EF4-FFF2-40B4-BE49-F238E27FC236}">
                <a16:creationId xmlns:a16="http://schemas.microsoft.com/office/drawing/2014/main" id="{27D15574-95C3-433D-A2E2-1A8D204B1879}"/>
              </a:ext>
            </a:extLst>
          </p:cNvPr>
          <p:cNvSpPr/>
          <p:nvPr/>
        </p:nvSpPr>
        <p:spPr>
          <a:xfrm>
            <a:off x="3776217" y="5146534"/>
            <a:ext cx="1782860"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en-US" sz="2000" kern="0" baseline="0" dirty="0">
                <a:solidFill>
                  <a:schemeClr val="accent1"/>
                </a:solidFill>
                <a:latin typeface="Arial"/>
                <a:ea typeface="+mn-ea"/>
              </a:rPr>
              <a:t>Diversification</a:t>
            </a:r>
          </a:p>
        </p:txBody>
      </p:sp>
      <p:sp>
        <p:nvSpPr>
          <p:cNvPr id="13" name="Rectangle 12">
            <a:extLst>
              <a:ext uri="{FF2B5EF4-FFF2-40B4-BE49-F238E27FC236}">
                <a16:creationId xmlns:a16="http://schemas.microsoft.com/office/drawing/2014/main" id="{3F5A8C3E-70A5-4AAA-A75B-8D48B326C20B}"/>
              </a:ext>
            </a:extLst>
          </p:cNvPr>
          <p:cNvSpPr/>
          <p:nvPr/>
        </p:nvSpPr>
        <p:spPr>
          <a:xfrm>
            <a:off x="6425572" y="5151399"/>
            <a:ext cx="2276585" cy="369332"/>
          </a:xfrm>
          <a:prstGeom prst="rect">
            <a:avLst/>
          </a:prstGeom>
        </p:spPr>
        <p:txBody>
          <a:bodyPr wrap="none">
            <a:spAutoFit/>
          </a:bodyPr>
          <a:lstStyle/>
          <a:p>
            <a:pPr lvl="0">
              <a:lnSpc>
                <a:spcPct val="90000"/>
              </a:lnSpc>
              <a:spcBef>
                <a:spcPts val="0"/>
              </a:spcBef>
              <a:spcAft>
                <a:spcPts val="900"/>
              </a:spcAft>
              <a:buClr>
                <a:srgbClr val="005695"/>
              </a:buClr>
              <a:buSzPct val="70000"/>
            </a:pPr>
            <a:r>
              <a:rPr lang="en-US" sz="2000" kern="0" baseline="0" dirty="0">
                <a:solidFill>
                  <a:schemeClr val="accent1"/>
                </a:solidFill>
                <a:latin typeface="Arial"/>
                <a:ea typeface="+mn-ea"/>
              </a:rPr>
              <a:t>Access to Markets</a:t>
            </a:r>
          </a:p>
        </p:txBody>
      </p:sp>
      <p:grpSp>
        <p:nvGrpSpPr>
          <p:cNvPr id="14" name="Group 13">
            <a:extLst>
              <a:ext uri="{FF2B5EF4-FFF2-40B4-BE49-F238E27FC236}">
                <a16:creationId xmlns:a16="http://schemas.microsoft.com/office/drawing/2014/main" id="{74B6A544-6F45-492C-90A1-550765378BA3}"/>
              </a:ext>
            </a:extLst>
          </p:cNvPr>
          <p:cNvGrpSpPr/>
          <p:nvPr/>
        </p:nvGrpSpPr>
        <p:grpSpPr>
          <a:xfrm>
            <a:off x="1098753" y="1683539"/>
            <a:ext cx="1262221" cy="1262221"/>
            <a:chOff x="1067317" y="1164245"/>
            <a:chExt cx="1262221" cy="1262221"/>
          </a:xfrm>
        </p:grpSpPr>
        <p:sp>
          <p:nvSpPr>
            <p:cNvPr id="15" name="Oval 14">
              <a:extLst>
                <a:ext uri="{FF2B5EF4-FFF2-40B4-BE49-F238E27FC236}">
                  <a16:creationId xmlns:a16="http://schemas.microsoft.com/office/drawing/2014/main" id="{4F8C5868-40F5-4776-96C9-7D9FE090658E}"/>
                </a:ext>
              </a:extLst>
            </p:cNvPr>
            <p:cNvSpPr/>
            <p:nvPr/>
          </p:nvSpPr>
          <p:spPr>
            <a:xfrm>
              <a:off x="1067317" y="1164245"/>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CF3A6997-8485-4BDA-B47C-E1B76555C1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8476" y="1230112"/>
              <a:ext cx="1127356" cy="1130487"/>
            </a:xfrm>
            <a:prstGeom prst="rect">
              <a:avLst/>
            </a:prstGeom>
          </p:spPr>
        </p:pic>
      </p:grpSp>
      <p:grpSp>
        <p:nvGrpSpPr>
          <p:cNvPr id="17" name="Group 16">
            <a:extLst>
              <a:ext uri="{FF2B5EF4-FFF2-40B4-BE49-F238E27FC236}">
                <a16:creationId xmlns:a16="http://schemas.microsoft.com/office/drawing/2014/main" id="{F5395CE8-5AB7-4DA0-8ABC-FC80A908D47E}"/>
              </a:ext>
            </a:extLst>
          </p:cNvPr>
          <p:cNvGrpSpPr/>
          <p:nvPr/>
        </p:nvGrpSpPr>
        <p:grpSpPr>
          <a:xfrm>
            <a:off x="3993530" y="1664317"/>
            <a:ext cx="1262221" cy="1262221"/>
            <a:chOff x="3967261" y="1164245"/>
            <a:chExt cx="1262221" cy="1262221"/>
          </a:xfrm>
        </p:grpSpPr>
        <p:sp>
          <p:nvSpPr>
            <p:cNvPr id="18" name="Oval 17">
              <a:extLst>
                <a:ext uri="{FF2B5EF4-FFF2-40B4-BE49-F238E27FC236}">
                  <a16:creationId xmlns:a16="http://schemas.microsoft.com/office/drawing/2014/main" id="{5EE5E9FC-CADA-4739-8791-0AF91188A18E}"/>
                </a:ext>
              </a:extLst>
            </p:cNvPr>
            <p:cNvSpPr/>
            <p:nvPr/>
          </p:nvSpPr>
          <p:spPr>
            <a:xfrm>
              <a:off x="3967261" y="1164245"/>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75BFBD0E-0D5D-42DB-95FD-C53DDADB1D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1534" y="1218360"/>
              <a:ext cx="1150794" cy="1153991"/>
            </a:xfrm>
            <a:prstGeom prst="rect">
              <a:avLst/>
            </a:prstGeom>
          </p:spPr>
        </p:pic>
      </p:grpSp>
      <p:grpSp>
        <p:nvGrpSpPr>
          <p:cNvPr id="20" name="Group 19">
            <a:extLst>
              <a:ext uri="{FF2B5EF4-FFF2-40B4-BE49-F238E27FC236}">
                <a16:creationId xmlns:a16="http://schemas.microsoft.com/office/drawing/2014/main" id="{AF80342F-0049-4E8E-ABC1-8C37F8672EEA}"/>
              </a:ext>
            </a:extLst>
          </p:cNvPr>
          <p:cNvGrpSpPr/>
          <p:nvPr/>
        </p:nvGrpSpPr>
        <p:grpSpPr>
          <a:xfrm>
            <a:off x="6887462" y="1664318"/>
            <a:ext cx="1262221" cy="1262221"/>
            <a:chOff x="6863478" y="1164245"/>
            <a:chExt cx="1262221" cy="1262221"/>
          </a:xfrm>
        </p:grpSpPr>
        <p:sp>
          <p:nvSpPr>
            <p:cNvPr id="21" name="Oval 20">
              <a:extLst>
                <a:ext uri="{FF2B5EF4-FFF2-40B4-BE49-F238E27FC236}">
                  <a16:creationId xmlns:a16="http://schemas.microsoft.com/office/drawing/2014/main" id="{B7BED5B2-531B-45A5-AB4F-A65422D69859}"/>
                </a:ext>
              </a:extLst>
            </p:cNvPr>
            <p:cNvSpPr/>
            <p:nvPr/>
          </p:nvSpPr>
          <p:spPr>
            <a:xfrm>
              <a:off x="6863478" y="1164245"/>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2" name="Picture 21">
              <a:extLst>
                <a:ext uri="{FF2B5EF4-FFF2-40B4-BE49-F238E27FC236}">
                  <a16:creationId xmlns:a16="http://schemas.microsoft.com/office/drawing/2014/main" id="{844262AD-55C5-4715-846B-BB7F10AAA6F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13492" y="1235603"/>
              <a:ext cx="1154741" cy="1157948"/>
            </a:xfrm>
            <a:prstGeom prst="rect">
              <a:avLst/>
            </a:prstGeom>
          </p:spPr>
        </p:pic>
      </p:grpSp>
      <p:grpSp>
        <p:nvGrpSpPr>
          <p:cNvPr id="23" name="Group 22">
            <a:extLst>
              <a:ext uri="{FF2B5EF4-FFF2-40B4-BE49-F238E27FC236}">
                <a16:creationId xmlns:a16="http://schemas.microsoft.com/office/drawing/2014/main" id="{F0F102BC-AEAA-4D5C-ABCD-0A6870418C8B}"/>
              </a:ext>
            </a:extLst>
          </p:cNvPr>
          <p:cNvGrpSpPr/>
          <p:nvPr/>
        </p:nvGrpSpPr>
        <p:grpSpPr>
          <a:xfrm>
            <a:off x="4033654" y="3790675"/>
            <a:ext cx="1262221" cy="1262221"/>
            <a:chOff x="3964379" y="3693690"/>
            <a:chExt cx="1262221" cy="1262221"/>
          </a:xfrm>
        </p:grpSpPr>
        <p:sp>
          <p:nvSpPr>
            <p:cNvPr id="24" name="Oval 23">
              <a:extLst>
                <a:ext uri="{FF2B5EF4-FFF2-40B4-BE49-F238E27FC236}">
                  <a16:creationId xmlns:a16="http://schemas.microsoft.com/office/drawing/2014/main" id="{B5ABADCF-A16C-4CB3-9BE3-F09A39F7C8C6}"/>
                </a:ext>
              </a:extLst>
            </p:cNvPr>
            <p:cNvSpPr/>
            <p:nvPr/>
          </p:nvSpPr>
          <p:spPr>
            <a:xfrm>
              <a:off x="3964379" y="3693690"/>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BA9BBB39-FAB2-4595-BD17-ACC548ACB86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007513" y="3733746"/>
              <a:ext cx="1178833" cy="1182108"/>
            </a:xfrm>
            <a:prstGeom prst="rect">
              <a:avLst/>
            </a:prstGeom>
          </p:spPr>
        </p:pic>
      </p:grpSp>
      <p:grpSp>
        <p:nvGrpSpPr>
          <p:cNvPr id="26" name="Group 25">
            <a:extLst>
              <a:ext uri="{FF2B5EF4-FFF2-40B4-BE49-F238E27FC236}">
                <a16:creationId xmlns:a16="http://schemas.microsoft.com/office/drawing/2014/main" id="{BE6148D5-8507-4841-876F-F5167DBCB4D4}"/>
              </a:ext>
            </a:extLst>
          </p:cNvPr>
          <p:cNvGrpSpPr/>
          <p:nvPr/>
        </p:nvGrpSpPr>
        <p:grpSpPr>
          <a:xfrm>
            <a:off x="6925300" y="3790677"/>
            <a:ext cx="1262221" cy="1262221"/>
            <a:chOff x="6856025" y="3693692"/>
            <a:chExt cx="1262221" cy="1262221"/>
          </a:xfrm>
        </p:grpSpPr>
        <p:sp>
          <p:nvSpPr>
            <p:cNvPr id="27" name="Oval 26">
              <a:extLst>
                <a:ext uri="{FF2B5EF4-FFF2-40B4-BE49-F238E27FC236}">
                  <a16:creationId xmlns:a16="http://schemas.microsoft.com/office/drawing/2014/main" id="{8B34F9E0-2FA3-4D05-B0DF-5E1F82E54A65}"/>
                </a:ext>
              </a:extLst>
            </p:cNvPr>
            <p:cNvSpPr/>
            <p:nvPr/>
          </p:nvSpPr>
          <p:spPr>
            <a:xfrm>
              <a:off x="6856025" y="3693692"/>
              <a:ext cx="1262221" cy="1262221"/>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8" name="Picture 27">
              <a:extLst>
                <a:ext uri="{FF2B5EF4-FFF2-40B4-BE49-F238E27FC236}">
                  <a16:creationId xmlns:a16="http://schemas.microsoft.com/office/drawing/2014/main" id="{7BF1F041-4D3D-4E79-944F-6D96560A19A2}"/>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l="6330" t="10238" r="6330" b="12714"/>
            <a:stretch/>
          </p:blipFill>
          <p:spPr>
            <a:xfrm>
              <a:off x="6909766" y="3797643"/>
              <a:ext cx="1154741" cy="1021492"/>
            </a:xfrm>
            <a:prstGeom prst="rect">
              <a:avLst/>
            </a:prstGeom>
          </p:spPr>
        </p:pic>
      </p:grpSp>
    </p:spTree>
    <p:extLst>
      <p:ext uri="{BB962C8B-B14F-4D97-AF65-F5344CB8AC3E}">
        <p14:creationId xmlns:p14="http://schemas.microsoft.com/office/powerpoint/2010/main" val="3577925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 calcmode="lin" valueType="num">
                                      <p:cBhvr>
                                        <p:cTn id="9" dur="500" fill="hold"/>
                                        <p:tgtEl>
                                          <p:spTgt spid="14"/>
                                        </p:tgtEl>
                                        <p:attrNameLst>
                                          <p:attrName>style.rotation</p:attrName>
                                        </p:attrNameLst>
                                      </p:cBhvr>
                                      <p:tavLst>
                                        <p:tav tm="0">
                                          <p:val>
                                            <p:fltVal val="90"/>
                                          </p:val>
                                        </p:tav>
                                        <p:tav tm="100000">
                                          <p:val>
                                            <p:fltVal val="0"/>
                                          </p:val>
                                        </p:tav>
                                      </p:tavLst>
                                    </p:anim>
                                    <p:animEffect transition="in" filter="fade">
                                      <p:cBhvr>
                                        <p:cTn id="10" dur="500"/>
                                        <p:tgtEl>
                                          <p:spTgt spid="14"/>
                                        </p:tgtEl>
                                      </p:cBhvr>
                                    </p:animEffect>
                                  </p:childTnLst>
                                </p:cTn>
                              </p:par>
                            </p:childTnLst>
                          </p:cTn>
                        </p:par>
                        <p:par>
                          <p:cTn id="11" fill="hold">
                            <p:stCondLst>
                              <p:cond delay="500"/>
                            </p:stCondLst>
                            <p:childTnLst>
                              <p:par>
                                <p:cTn id="12" presetID="22" presetClass="entr" presetSubtype="1" fill="hold" grpId="0" nodeType="after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wipe(up)">
                                      <p:cBhvr>
                                        <p:cTn id="14" dur="500"/>
                                        <p:tgtEl>
                                          <p:spTgt spid="8"/>
                                        </p:tgtEl>
                                      </p:cBhvr>
                                    </p:animEffect>
                                  </p:childTnLst>
                                </p:cTn>
                              </p:par>
                            </p:childTnLst>
                          </p:cTn>
                        </p:par>
                        <p:par>
                          <p:cTn id="15" fill="hold">
                            <p:stCondLst>
                              <p:cond delay="1000"/>
                            </p:stCondLst>
                            <p:childTnLst>
                              <p:par>
                                <p:cTn id="16" presetID="31" presetClass="entr" presetSubtype="0"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p:cTn id="18" dur="500" fill="hold"/>
                                        <p:tgtEl>
                                          <p:spTgt spid="17"/>
                                        </p:tgtEl>
                                        <p:attrNameLst>
                                          <p:attrName>ppt_w</p:attrName>
                                        </p:attrNameLst>
                                      </p:cBhvr>
                                      <p:tavLst>
                                        <p:tav tm="0">
                                          <p:val>
                                            <p:fltVal val="0"/>
                                          </p:val>
                                        </p:tav>
                                        <p:tav tm="100000">
                                          <p:val>
                                            <p:strVal val="#ppt_w"/>
                                          </p:val>
                                        </p:tav>
                                      </p:tavLst>
                                    </p:anim>
                                    <p:anim calcmode="lin" valueType="num">
                                      <p:cBhvr>
                                        <p:cTn id="19" dur="500" fill="hold"/>
                                        <p:tgtEl>
                                          <p:spTgt spid="17"/>
                                        </p:tgtEl>
                                        <p:attrNameLst>
                                          <p:attrName>ppt_h</p:attrName>
                                        </p:attrNameLst>
                                      </p:cBhvr>
                                      <p:tavLst>
                                        <p:tav tm="0">
                                          <p:val>
                                            <p:fltVal val="0"/>
                                          </p:val>
                                        </p:tav>
                                        <p:tav tm="100000">
                                          <p:val>
                                            <p:strVal val="#ppt_h"/>
                                          </p:val>
                                        </p:tav>
                                      </p:tavLst>
                                    </p:anim>
                                    <p:anim calcmode="lin" valueType="num">
                                      <p:cBhvr>
                                        <p:cTn id="20" dur="500" fill="hold"/>
                                        <p:tgtEl>
                                          <p:spTgt spid="17"/>
                                        </p:tgtEl>
                                        <p:attrNameLst>
                                          <p:attrName>style.rotation</p:attrName>
                                        </p:attrNameLst>
                                      </p:cBhvr>
                                      <p:tavLst>
                                        <p:tav tm="0">
                                          <p:val>
                                            <p:fltVal val="90"/>
                                          </p:val>
                                        </p:tav>
                                        <p:tav tm="100000">
                                          <p:val>
                                            <p:fltVal val="0"/>
                                          </p:val>
                                        </p:tav>
                                      </p:tavLst>
                                    </p:anim>
                                    <p:animEffect transition="in" filter="fade">
                                      <p:cBhvr>
                                        <p:cTn id="21" dur="500"/>
                                        <p:tgtEl>
                                          <p:spTgt spid="17"/>
                                        </p:tgtEl>
                                      </p:cBhvr>
                                    </p:animEffect>
                                  </p:childTnLst>
                                </p:cTn>
                              </p:par>
                            </p:childTnLst>
                          </p:cTn>
                        </p:par>
                        <p:par>
                          <p:cTn id="22" fill="hold">
                            <p:stCondLst>
                              <p:cond delay="1500"/>
                            </p:stCondLst>
                            <p:childTnLst>
                              <p:par>
                                <p:cTn id="23" presetID="22" presetClass="entr" presetSubtype="1"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up)">
                                      <p:cBhvr>
                                        <p:cTn id="25" dur="500"/>
                                        <p:tgtEl>
                                          <p:spTgt spid="9"/>
                                        </p:tgtEl>
                                      </p:cBhvr>
                                    </p:animEffect>
                                  </p:childTnLst>
                                </p:cTn>
                              </p:par>
                            </p:childTnLst>
                          </p:cTn>
                        </p:par>
                        <p:par>
                          <p:cTn id="26" fill="hold">
                            <p:stCondLst>
                              <p:cond delay="2000"/>
                            </p:stCondLst>
                            <p:childTnLst>
                              <p:par>
                                <p:cTn id="27" presetID="31" presetClass="entr" presetSubtype="0" fill="hold" nodeType="after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500" fill="hold"/>
                                        <p:tgtEl>
                                          <p:spTgt spid="20"/>
                                        </p:tgtEl>
                                        <p:attrNameLst>
                                          <p:attrName>ppt_w</p:attrName>
                                        </p:attrNameLst>
                                      </p:cBhvr>
                                      <p:tavLst>
                                        <p:tav tm="0">
                                          <p:val>
                                            <p:fltVal val="0"/>
                                          </p:val>
                                        </p:tav>
                                        <p:tav tm="100000">
                                          <p:val>
                                            <p:strVal val="#ppt_w"/>
                                          </p:val>
                                        </p:tav>
                                      </p:tavLst>
                                    </p:anim>
                                    <p:anim calcmode="lin" valueType="num">
                                      <p:cBhvr>
                                        <p:cTn id="30" dur="500" fill="hold"/>
                                        <p:tgtEl>
                                          <p:spTgt spid="20"/>
                                        </p:tgtEl>
                                        <p:attrNameLst>
                                          <p:attrName>ppt_h</p:attrName>
                                        </p:attrNameLst>
                                      </p:cBhvr>
                                      <p:tavLst>
                                        <p:tav tm="0">
                                          <p:val>
                                            <p:fltVal val="0"/>
                                          </p:val>
                                        </p:tav>
                                        <p:tav tm="100000">
                                          <p:val>
                                            <p:strVal val="#ppt_h"/>
                                          </p:val>
                                        </p:tav>
                                      </p:tavLst>
                                    </p:anim>
                                    <p:anim calcmode="lin" valueType="num">
                                      <p:cBhvr>
                                        <p:cTn id="31" dur="500" fill="hold"/>
                                        <p:tgtEl>
                                          <p:spTgt spid="20"/>
                                        </p:tgtEl>
                                        <p:attrNameLst>
                                          <p:attrName>style.rotation</p:attrName>
                                        </p:attrNameLst>
                                      </p:cBhvr>
                                      <p:tavLst>
                                        <p:tav tm="0">
                                          <p:val>
                                            <p:fltVal val="90"/>
                                          </p:val>
                                        </p:tav>
                                        <p:tav tm="100000">
                                          <p:val>
                                            <p:fltVal val="0"/>
                                          </p:val>
                                        </p:tav>
                                      </p:tavLst>
                                    </p:anim>
                                    <p:animEffect transition="in" filter="fade">
                                      <p:cBhvr>
                                        <p:cTn id="32" dur="500"/>
                                        <p:tgtEl>
                                          <p:spTgt spid="20"/>
                                        </p:tgtEl>
                                      </p:cBhvr>
                                    </p:animEffect>
                                  </p:childTnLst>
                                </p:cTn>
                              </p:par>
                            </p:childTnLst>
                          </p:cTn>
                        </p:par>
                        <p:par>
                          <p:cTn id="33" fill="hold">
                            <p:stCondLst>
                              <p:cond delay="2500"/>
                            </p:stCondLst>
                            <p:childTnLst>
                              <p:par>
                                <p:cTn id="34" presetID="22" presetClass="entr" presetSubtype="1"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up)">
                                      <p:cBhvr>
                                        <p:cTn id="36" dur="500"/>
                                        <p:tgtEl>
                                          <p:spTgt spid="10"/>
                                        </p:tgtEl>
                                      </p:cBhvr>
                                    </p:animEffect>
                                  </p:childTnLst>
                                </p:cTn>
                              </p:par>
                            </p:childTnLst>
                          </p:cTn>
                        </p:par>
                        <p:par>
                          <p:cTn id="37" fill="hold">
                            <p:stCondLst>
                              <p:cond delay="3000"/>
                            </p:stCondLst>
                            <p:childTnLst>
                              <p:par>
                                <p:cTn id="38" presetID="31" presetClass="entr" presetSubtype="0" fill="hold" nodeType="afterEffect">
                                  <p:stCondLst>
                                    <p:cond delay="0"/>
                                  </p:stCondLst>
                                  <p:childTnLst>
                                    <p:set>
                                      <p:cBhvr>
                                        <p:cTn id="39" dur="1" fill="hold">
                                          <p:stCondLst>
                                            <p:cond delay="0"/>
                                          </p:stCondLst>
                                        </p:cTn>
                                        <p:tgtEl>
                                          <p:spTgt spid="5"/>
                                        </p:tgtEl>
                                        <p:attrNameLst>
                                          <p:attrName>style.visibility</p:attrName>
                                        </p:attrNameLst>
                                      </p:cBhvr>
                                      <p:to>
                                        <p:strVal val="visible"/>
                                      </p:to>
                                    </p:set>
                                    <p:anim calcmode="lin" valueType="num">
                                      <p:cBhvr>
                                        <p:cTn id="40" dur="500" fill="hold"/>
                                        <p:tgtEl>
                                          <p:spTgt spid="5"/>
                                        </p:tgtEl>
                                        <p:attrNameLst>
                                          <p:attrName>ppt_w</p:attrName>
                                        </p:attrNameLst>
                                      </p:cBhvr>
                                      <p:tavLst>
                                        <p:tav tm="0">
                                          <p:val>
                                            <p:fltVal val="0"/>
                                          </p:val>
                                        </p:tav>
                                        <p:tav tm="100000">
                                          <p:val>
                                            <p:strVal val="#ppt_w"/>
                                          </p:val>
                                        </p:tav>
                                      </p:tavLst>
                                    </p:anim>
                                    <p:anim calcmode="lin" valueType="num">
                                      <p:cBhvr>
                                        <p:cTn id="41" dur="500" fill="hold"/>
                                        <p:tgtEl>
                                          <p:spTgt spid="5"/>
                                        </p:tgtEl>
                                        <p:attrNameLst>
                                          <p:attrName>ppt_h</p:attrName>
                                        </p:attrNameLst>
                                      </p:cBhvr>
                                      <p:tavLst>
                                        <p:tav tm="0">
                                          <p:val>
                                            <p:fltVal val="0"/>
                                          </p:val>
                                        </p:tav>
                                        <p:tav tm="100000">
                                          <p:val>
                                            <p:strVal val="#ppt_h"/>
                                          </p:val>
                                        </p:tav>
                                      </p:tavLst>
                                    </p:anim>
                                    <p:anim calcmode="lin" valueType="num">
                                      <p:cBhvr>
                                        <p:cTn id="42" dur="500" fill="hold"/>
                                        <p:tgtEl>
                                          <p:spTgt spid="5"/>
                                        </p:tgtEl>
                                        <p:attrNameLst>
                                          <p:attrName>style.rotation</p:attrName>
                                        </p:attrNameLst>
                                      </p:cBhvr>
                                      <p:tavLst>
                                        <p:tav tm="0">
                                          <p:val>
                                            <p:fltVal val="90"/>
                                          </p:val>
                                        </p:tav>
                                        <p:tav tm="100000">
                                          <p:val>
                                            <p:fltVal val="0"/>
                                          </p:val>
                                        </p:tav>
                                      </p:tavLst>
                                    </p:anim>
                                    <p:animEffect transition="in" filter="fade">
                                      <p:cBhvr>
                                        <p:cTn id="43" dur="500"/>
                                        <p:tgtEl>
                                          <p:spTgt spid="5"/>
                                        </p:tgtEl>
                                      </p:cBhvr>
                                    </p:animEffect>
                                  </p:childTnLst>
                                </p:cTn>
                              </p:par>
                            </p:childTnLst>
                          </p:cTn>
                        </p:par>
                        <p:par>
                          <p:cTn id="44" fill="hold">
                            <p:stCondLst>
                              <p:cond delay="3500"/>
                            </p:stCondLst>
                            <p:childTnLst>
                              <p:par>
                                <p:cTn id="45" presetID="22" presetClass="entr" presetSubtype="1"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wipe(up)">
                                      <p:cBhvr>
                                        <p:cTn id="47" dur="500"/>
                                        <p:tgtEl>
                                          <p:spTgt spid="11"/>
                                        </p:tgtEl>
                                      </p:cBhvr>
                                    </p:animEffect>
                                  </p:childTnLst>
                                </p:cTn>
                              </p:par>
                            </p:childTnLst>
                          </p:cTn>
                        </p:par>
                        <p:par>
                          <p:cTn id="48" fill="hold">
                            <p:stCondLst>
                              <p:cond delay="4000"/>
                            </p:stCondLst>
                            <p:childTnLst>
                              <p:par>
                                <p:cTn id="49" presetID="31" presetClass="entr" presetSubtype="0"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 calcmode="lin" valueType="num">
                                      <p:cBhvr>
                                        <p:cTn id="51" dur="500" fill="hold"/>
                                        <p:tgtEl>
                                          <p:spTgt spid="23"/>
                                        </p:tgtEl>
                                        <p:attrNameLst>
                                          <p:attrName>ppt_w</p:attrName>
                                        </p:attrNameLst>
                                      </p:cBhvr>
                                      <p:tavLst>
                                        <p:tav tm="0">
                                          <p:val>
                                            <p:fltVal val="0"/>
                                          </p:val>
                                        </p:tav>
                                        <p:tav tm="100000">
                                          <p:val>
                                            <p:strVal val="#ppt_w"/>
                                          </p:val>
                                        </p:tav>
                                      </p:tavLst>
                                    </p:anim>
                                    <p:anim calcmode="lin" valueType="num">
                                      <p:cBhvr>
                                        <p:cTn id="52" dur="500" fill="hold"/>
                                        <p:tgtEl>
                                          <p:spTgt spid="23"/>
                                        </p:tgtEl>
                                        <p:attrNameLst>
                                          <p:attrName>ppt_h</p:attrName>
                                        </p:attrNameLst>
                                      </p:cBhvr>
                                      <p:tavLst>
                                        <p:tav tm="0">
                                          <p:val>
                                            <p:fltVal val="0"/>
                                          </p:val>
                                        </p:tav>
                                        <p:tav tm="100000">
                                          <p:val>
                                            <p:strVal val="#ppt_h"/>
                                          </p:val>
                                        </p:tav>
                                      </p:tavLst>
                                    </p:anim>
                                    <p:anim calcmode="lin" valueType="num">
                                      <p:cBhvr>
                                        <p:cTn id="53" dur="500" fill="hold"/>
                                        <p:tgtEl>
                                          <p:spTgt spid="23"/>
                                        </p:tgtEl>
                                        <p:attrNameLst>
                                          <p:attrName>style.rotation</p:attrName>
                                        </p:attrNameLst>
                                      </p:cBhvr>
                                      <p:tavLst>
                                        <p:tav tm="0">
                                          <p:val>
                                            <p:fltVal val="90"/>
                                          </p:val>
                                        </p:tav>
                                        <p:tav tm="100000">
                                          <p:val>
                                            <p:fltVal val="0"/>
                                          </p:val>
                                        </p:tav>
                                      </p:tavLst>
                                    </p:anim>
                                    <p:animEffect transition="in" filter="fade">
                                      <p:cBhvr>
                                        <p:cTn id="54" dur="500"/>
                                        <p:tgtEl>
                                          <p:spTgt spid="23"/>
                                        </p:tgtEl>
                                      </p:cBhvr>
                                    </p:animEffect>
                                  </p:childTnLst>
                                </p:cTn>
                              </p:par>
                            </p:childTnLst>
                          </p:cTn>
                        </p:par>
                        <p:par>
                          <p:cTn id="55" fill="hold">
                            <p:stCondLst>
                              <p:cond delay="4500"/>
                            </p:stCondLst>
                            <p:childTnLst>
                              <p:par>
                                <p:cTn id="56" presetID="22" presetClass="entr" presetSubtype="1"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up)">
                                      <p:cBhvr>
                                        <p:cTn id="58" dur="500"/>
                                        <p:tgtEl>
                                          <p:spTgt spid="12"/>
                                        </p:tgtEl>
                                      </p:cBhvr>
                                    </p:animEffect>
                                  </p:childTnLst>
                                </p:cTn>
                              </p:par>
                            </p:childTnLst>
                          </p:cTn>
                        </p:par>
                        <p:par>
                          <p:cTn id="59" fill="hold">
                            <p:stCondLst>
                              <p:cond delay="5000"/>
                            </p:stCondLst>
                            <p:childTnLst>
                              <p:par>
                                <p:cTn id="60" presetID="31" presetClass="entr" presetSubtype="0" fill="hold" nodeType="afterEffect">
                                  <p:stCondLst>
                                    <p:cond delay="0"/>
                                  </p:stCondLst>
                                  <p:childTnLst>
                                    <p:set>
                                      <p:cBhvr>
                                        <p:cTn id="61" dur="1" fill="hold">
                                          <p:stCondLst>
                                            <p:cond delay="0"/>
                                          </p:stCondLst>
                                        </p:cTn>
                                        <p:tgtEl>
                                          <p:spTgt spid="26"/>
                                        </p:tgtEl>
                                        <p:attrNameLst>
                                          <p:attrName>style.visibility</p:attrName>
                                        </p:attrNameLst>
                                      </p:cBhvr>
                                      <p:to>
                                        <p:strVal val="visible"/>
                                      </p:to>
                                    </p:set>
                                    <p:anim calcmode="lin" valueType="num">
                                      <p:cBhvr>
                                        <p:cTn id="62" dur="500" fill="hold"/>
                                        <p:tgtEl>
                                          <p:spTgt spid="26"/>
                                        </p:tgtEl>
                                        <p:attrNameLst>
                                          <p:attrName>ppt_w</p:attrName>
                                        </p:attrNameLst>
                                      </p:cBhvr>
                                      <p:tavLst>
                                        <p:tav tm="0">
                                          <p:val>
                                            <p:fltVal val="0"/>
                                          </p:val>
                                        </p:tav>
                                        <p:tav tm="100000">
                                          <p:val>
                                            <p:strVal val="#ppt_w"/>
                                          </p:val>
                                        </p:tav>
                                      </p:tavLst>
                                    </p:anim>
                                    <p:anim calcmode="lin" valueType="num">
                                      <p:cBhvr>
                                        <p:cTn id="63" dur="500" fill="hold"/>
                                        <p:tgtEl>
                                          <p:spTgt spid="26"/>
                                        </p:tgtEl>
                                        <p:attrNameLst>
                                          <p:attrName>ppt_h</p:attrName>
                                        </p:attrNameLst>
                                      </p:cBhvr>
                                      <p:tavLst>
                                        <p:tav tm="0">
                                          <p:val>
                                            <p:fltVal val="0"/>
                                          </p:val>
                                        </p:tav>
                                        <p:tav tm="100000">
                                          <p:val>
                                            <p:strVal val="#ppt_h"/>
                                          </p:val>
                                        </p:tav>
                                      </p:tavLst>
                                    </p:anim>
                                    <p:anim calcmode="lin" valueType="num">
                                      <p:cBhvr>
                                        <p:cTn id="64" dur="500" fill="hold"/>
                                        <p:tgtEl>
                                          <p:spTgt spid="26"/>
                                        </p:tgtEl>
                                        <p:attrNameLst>
                                          <p:attrName>style.rotation</p:attrName>
                                        </p:attrNameLst>
                                      </p:cBhvr>
                                      <p:tavLst>
                                        <p:tav tm="0">
                                          <p:val>
                                            <p:fltVal val="90"/>
                                          </p:val>
                                        </p:tav>
                                        <p:tav tm="100000">
                                          <p:val>
                                            <p:fltVal val="0"/>
                                          </p:val>
                                        </p:tav>
                                      </p:tavLst>
                                    </p:anim>
                                    <p:animEffect transition="in" filter="fade">
                                      <p:cBhvr>
                                        <p:cTn id="65" dur="500"/>
                                        <p:tgtEl>
                                          <p:spTgt spid="26"/>
                                        </p:tgtEl>
                                      </p:cBhvr>
                                    </p:animEffect>
                                  </p:childTnLst>
                                </p:cTn>
                              </p:par>
                            </p:childTnLst>
                          </p:cTn>
                        </p:par>
                        <p:par>
                          <p:cTn id="66" fill="hold">
                            <p:stCondLst>
                              <p:cond delay="5500"/>
                            </p:stCondLst>
                            <p:childTnLst>
                              <p:par>
                                <p:cTn id="67" presetID="22" presetClass="entr" presetSubtype="1" fill="hold" grpId="0" nodeType="afterEffect">
                                  <p:stCondLst>
                                    <p:cond delay="0"/>
                                  </p:stCondLst>
                                  <p:childTnLst>
                                    <p:set>
                                      <p:cBhvr>
                                        <p:cTn id="68" dur="1" fill="hold">
                                          <p:stCondLst>
                                            <p:cond delay="0"/>
                                          </p:stCondLst>
                                        </p:cTn>
                                        <p:tgtEl>
                                          <p:spTgt spid="13"/>
                                        </p:tgtEl>
                                        <p:attrNameLst>
                                          <p:attrName>style.visibility</p:attrName>
                                        </p:attrNameLst>
                                      </p:cBhvr>
                                      <p:to>
                                        <p:strVal val="visible"/>
                                      </p:to>
                                    </p:set>
                                    <p:animEffect transition="in" filter="wipe(up)">
                                      <p:cBhvr>
                                        <p:cTn id="6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E4692-9476-44CA-B0DB-7301AEA0BE60}"/>
              </a:ext>
            </a:extLst>
          </p:cNvPr>
          <p:cNvSpPr>
            <a:spLocks noGrp="1"/>
          </p:cNvSpPr>
          <p:nvPr>
            <p:ph type="title"/>
          </p:nvPr>
        </p:nvSpPr>
        <p:spPr/>
        <p:txBody>
          <a:bodyPr/>
          <a:lstStyle/>
          <a:p>
            <a:r>
              <a:rPr lang="en-CA" dirty="0"/>
              <a:t>How does a mutual fund work?</a:t>
            </a:r>
          </a:p>
        </p:txBody>
      </p:sp>
      <p:grpSp>
        <p:nvGrpSpPr>
          <p:cNvPr id="28" name="Group 27">
            <a:extLst>
              <a:ext uri="{FF2B5EF4-FFF2-40B4-BE49-F238E27FC236}">
                <a16:creationId xmlns:a16="http://schemas.microsoft.com/office/drawing/2014/main" id="{F29799B4-0CCD-4F52-90F1-8142E9C113FB}"/>
              </a:ext>
            </a:extLst>
          </p:cNvPr>
          <p:cNvGrpSpPr/>
          <p:nvPr/>
        </p:nvGrpSpPr>
        <p:grpSpPr>
          <a:xfrm>
            <a:off x="457200" y="1109083"/>
            <a:ext cx="2661591" cy="4971659"/>
            <a:chOff x="457200" y="1192213"/>
            <a:chExt cx="2661591" cy="4971659"/>
          </a:xfrm>
        </p:grpSpPr>
        <p:grpSp>
          <p:nvGrpSpPr>
            <p:cNvPr id="29" name="Group 28">
              <a:extLst>
                <a:ext uri="{FF2B5EF4-FFF2-40B4-BE49-F238E27FC236}">
                  <a16:creationId xmlns:a16="http://schemas.microsoft.com/office/drawing/2014/main" id="{689E8E35-02E0-4E25-BDA2-EB331952FA37}"/>
                </a:ext>
              </a:extLst>
            </p:cNvPr>
            <p:cNvGrpSpPr/>
            <p:nvPr/>
          </p:nvGrpSpPr>
          <p:grpSpPr>
            <a:xfrm>
              <a:off x="457200" y="1192213"/>
              <a:ext cx="2661591" cy="4971659"/>
              <a:chOff x="457200" y="1192213"/>
              <a:chExt cx="2661591" cy="4971659"/>
            </a:xfrm>
          </p:grpSpPr>
          <p:sp>
            <p:nvSpPr>
              <p:cNvPr id="31" name="Text Box 3">
                <a:extLst>
                  <a:ext uri="{FF2B5EF4-FFF2-40B4-BE49-F238E27FC236}">
                    <a16:creationId xmlns:a16="http://schemas.microsoft.com/office/drawing/2014/main" id="{A103C772-329D-4A2F-AD4B-44EB67959433}"/>
                  </a:ext>
                </a:extLst>
              </p:cNvPr>
              <p:cNvSpPr txBox="1">
                <a:spLocks noChangeArrowheads="1"/>
              </p:cNvSpPr>
              <p:nvPr/>
            </p:nvSpPr>
            <p:spPr bwMode="auto">
              <a:xfrm>
                <a:off x="467031" y="4547180"/>
                <a:ext cx="2651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lvl="0" algn="ctr" defTabSz="914400" eaLnBrk="1" hangingPunct="1">
                  <a:lnSpc>
                    <a:spcPct val="100000"/>
                  </a:lnSpc>
                  <a:spcBef>
                    <a:spcPts val="0"/>
                  </a:spcBef>
                  <a:spcAft>
                    <a:spcPts val="900"/>
                  </a:spcAft>
                  <a:buClr>
                    <a:srgbClr val="005695"/>
                  </a:buClr>
                  <a:buNone/>
                </a:pPr>
                <a:r>
                  <a:rPr lang="en-US" sz="1200" kern="0" baseline="0" dirty="0">
                    <a:latin typeface="Arial"/>
                  </a:rPr>
                  <a:t>Every mutual fund has a specific investment objective, stated in the simplified prospectus</a:t>
                </a:r>
                <a:r>
                  <a:rPr lang="en-US" sz="1200" kern="0" baseline="0" dirty="0">
                    <a:solidFill>
                      <a:srgbClr val="4D4D4F"/>
                    </a:solidFill>
                    <a:latin typeface="Arial"/>
                  </a:rPr>
                  <a:t>.</a:t>
                </a:r>
              </a:p>
            </p:txBody>
          </p:sp>
          <p:sp>
            <p:nvSpPr>
              <p:cNvPr id="32" name="Text Box 3">
                <a:extLst>
                  <a:ext uri="{FF2B5EF4-FFF2-40B4-BE49-F238E27FC236}">
                    <a16:creationId xmlns:a16="http://schemas.microsoft.com/office/drawing/2014/main" id="{F752101B-7E00-4FE0-9766-68F0B0FA7C24}"/>
                  </a:ext>
                </a:extLst>
              </p:cNvPr>
              <p:cNvSpPr txBox="1">
                <a:spLocks noChangeArrowheads="1"/>
              </p:cNvSpPr>
              <p:nvPr/>
            </p:nvSpPr>
            <p:spPr bwMode="auto">
              <a:xfrm>
                <a:off x="467031" y="1362509"/>
                <a:ext cx="2651760" cy="656791"/>
              </a:xfrm>
              <a:prstGeom prst="rect">
                <a:avLst/>
              </a:prstGeom>
              <a:noFill/>
              <a:ln>
                <a:noFill/>
              </a:ln>
            </p:spPr>
            <p:txBody>
              <a:bodyPr wrap="square" anchor="ctr" anchorCtr="0">
                <a:no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FontTx/>
                  <a:buNone/>
                </a:pPr>
                <a:r>
                  <a:rPr lang="en-US" altLang="en-US" sz="2000" baseline="0" dirty="0">
                    <a:solidFill>
                      <a:schemeClr val="accent1"/>
                    </a:solidFill>
                  </a:rPr>
                  <a:t>OBJECTIVE</a:t>
                </a:r>
              </a:p>
            </p:txBody>
          </p:sp>
          <p:sp>
            <p:nvSpPr>
              <p:cNvPr id="33" name="Oval 32">
                <a:extLst>
                  <a:ext uri="{FF2B5EF4-FFF2-40B4-BE49-F238E27FC236}">
                    <a16:creationId xmlns:a16="http://schemas.microsoft.com/office/drawing/2014/main" id="{A1DC6177-7F09-46B3-BC26-90C9C69922A6}"/>
                  </a:ext>
                </a:extLst>
              </p:cNvPr>
              <p:cNvSpPr/>
              <p:nvPr/>
            </p:nvSpPr>
            <p:spPr>
              <a:xfrm>
                <a:off x="760523"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497F496D-1679-4DBC-BD90-893B895B4072}"/>
                  </a:ext>
                </a:extLst>
              </p:cNvPr>
              <p:cNvSpPr/>
              <p:nvPr/>
            </p:nvSpPr>
            <p:spPr>
              <a:xfrm>
                <a:off x="457200"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561DB0E-4A6E-4936-AF23-DAABF8A3C5CF}"/>
                  </a:ext>
                </a:extLst>
              </p:cNvPr>
              <p:cNvSpPr/>
              <p:nvPr/>
            </p:nvSpPr>
            <p:spPr>
              <a:xfrm>
                <a:off x="457200"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0" name="Picture 29">
              <a:extLst>
                <a:ext uri="{FF2B5EF4-FFF2-40B4-BE49-F238E27FC236}">
                  <a16:creationId xmlns:a16="http://schemas.microsoft.com/office/drawing/2014/main" id="{08110980-93B0-439A-9E65-AE980E7028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861" y="2059734"/>
              <a:ext cx="2287477" cy="2293831"/>
            </a:xfrm>
            <a:prstGeom prst="rect">
              <a:avLst/>
            </a:prstGeom>
          </p:spPr>
        </p:pic>
      </p:grpSp>
      <p:grpSp>
        <p:nvGrpSpPr>
          <p:cNvPr id="36" name="Group 35">
            <a:extLst>
              <a:ext uri="{FF2B5EF4-FFF2-40B4-BE49-F238E27FC236}">
                <a16:creationId xmlns:a16="http://schemas.microsoft.com/office/drawing/2014/main" id="{7FDC93B8-D3BC-4993-8CB1-BA7EEA10439C}"/>
              </a:ext>
            </a:extLst>
          </p:cNvPr>
          <p:cNvGrpSpPr/>
          <p:nvPr/>
        </p:nvGrpSpPr>
        <p:grpSpPr>
          <a:xfrm>
            <a:off x="3308185" y="1109083"/>
            <a:ext cx="2656675" cy="4971659"/>
            <a:chOff x="3308185" y="1192213"/>
            <a:chExt cx="2656675" cy="4971659"/>
          </a:xfrm>
        </p:grpSpPr>
        <p:grpSp>
          <p:nvGrpSpPr>
            <p:cNvPr id="37" name="Group 36">
              <a:extLst>
                <a:ext uri="{FF2B5EF4-FFF2-40B4-BE49-F238E27FC236}">
                  <a16:creationId xmlns:a16="http://schemas.microsoft.com/office/drawing/2014/main" id="{6D056830-15F4-4777-B760-DEA6371DD80E}"/>
                </a:ext>
              </a:extLst>
            </p:cNvPr>
            <p:cNvGrpSpPr/>
            <p:nvPr/>
          </p:nvGrpSpPr>
          <p:grpSpPr>
            <a:xfrm>
              <a:off x="3308185" y="1192213"/>
              <a:ext cx="2656675" cy="4971659"/>
              <a:chOff x="3308185" y="1192213"/>
              <a:chExt cx="2656675" cy="4971659"/>
            </a:xfrm>
          </p:grpSpPr>
          <p:sp>
            <p:nvSpPr>
              <p:cNvPr id="39" name="Text Box 4">
                <a:extLst>
                  <a:ext uri="{FF2B5EF4-FFF2-40B4-BE49-F238E27FC236}">
                    <a16:creationId xmlns:a16="http://schemas.microsoft.com/office/drawing/2014/main" id="{B98ABCAC-8AEE-4EFE-8E98-67D00A367E99}"/>
                  </a:ext>
                </a:extLst>
              </p:cNvPr>
              <p:cNvSpPr txBox="1">
                <a:spLocks noChangeArrowheads="1"/>
              </p:cNvSpPr>
              <p:nvPr/>
            </p:nvSpPr>
            <p:spPr bwMode="auto">
              <a:xfrm>
                <a:off x="3313100" y="4547180"/>
                <a:ext cx="265176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None/>
                </a:pPr>
                <a:r>
                  <a:rPr lang="en-US" altLang="en-US" sz="1200" baseline="0" dirty="0"/>
                  <a:t>Managers invest the fund’s money in holdings aimed at meeting the investment objective.</a:t>
                </a:r>
              </a:p>
            </p:txBody>
          </p:sp>
          <p:sp>
            <p:nvSpPr>
              <p:cNvPr id="40" name="Text Box 4">
                <a:extLst>
                  <a:ext uri="{FF2B5EF4-FFF2-40B4-BE49-F238E27FC236}">
                    <a16:creationId xmlns:a16="http://schemas.microsoft.com/office/drawing/2014/main" id="{C5BB278F-8ECA-46C4-8517-EF0054604C92}"/>
                  </a:ext>
                </a:extLst>
              </p:cNvPr>
              <p:cNvSpPr txBox="1">
                <a:spLocks noChangeArrowheads="1"/>
              </p:cNvSpPr>
              <p:nvPr/>
            </p:nvSpPr>
            <p:spPr bwMode="auto">
              <a:xfrm>
                <a:off x="3308185" y="1362509"/>
                <a:ext cx="2651760" cy="656791"/>
              </a:xfrm>
              <a:prstGeom prst="rect">
                <a:avLst/>
              </a:prstGeom>
              <a:noFill/>
              <a:ln>
                <a:noFill/>
              </a:ln>
            </p:spPr>
            <p:txBody>
              <a:bodyPr wrap="square" anchor="ctr" anchorCtr="0">
                <a:noAutofit/>
              </a:bodyPr>
              <a:lstStyle>
                <a:defPPr>
                  <a:defRPr lang="en-US"/>
                </a:defPPr>
                <a:lvl1pPr algn="ctr" defTabSz="457200" eaLnBrk="1" hangingPunct="1">
                  <a:lnSpc>
                    <a:spcPct val="100000"/>
                  </a:lnSpc>
                  <a:buClrTx/>
                  <a:buSzTx/>
                  <a:buFontTx/>
                  <a:buNone/>
                  <a:defRPr sz="2000" baseline="0">
                    <a:solidFill>
                      <a:schemeClr val="accent1"/>
                    </a:solidFill>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9pPr>
              </a:lstStyle>
              <a:p>
                <a:r>
                  <a:rPr lang="en-US" altLang="en-US" dirty="0"/>
                  <a:t>MANAGEMENT</a:t>
                </a:r>
              </a:p>
            </p:txBody>
          </p:sp>
          <p:sp>
            <p:nvSpPr>
              <p:cNvPr id="41" name="Oval 40">
                <a:extLst>
                  <a:ext uri="{FF2B5EF4-FFF2-40B4-BE49-F238E27FC236}">
                    <a16:creationId xmlns:a16="http://schemas.microsoft.com/office/drawing/2014/main" id="{47BB079A-A535-4C77-B12D-71BFEFE939DB}"/>
                  </a:ext>
                </a:extLst>
              </p:cNvPr>
              <p:cNvSpPr/>
              <p:nvPr/>
            </p:nvSpPr>
            <p:spPr>
              <a:xfrm>
                <a:off x="3692014"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11145856-38E2-4A2E-89C2-D187DA16EBDB}"/>
                  </a:ext>
                </a:extLst>
              </p:cNvPr>
              <p:cNvSpPr/>
              <p:nvPr/>
            </p:nvSpPr>
            <p:spPr>
              <a:xfrm>
                <a:off x="3330679"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5DC74D15-D42F-47CD-83CD-ED99D0E7EB35}"/>
                  </a:ext>
                </a:extLst>
              </p:cNvPr>
              <p:cNvSpPr/>
              <p:nvPr/>
            </p:nvSpPr>
            <p:spPr>
              <a:xfrm>
                <a:off x="3330679"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38" name="Picture 37">
              <a:extLst>
                <a:ext uri="{FF2B5EF4-FFF2-40B4-BE49-F238E27FC236}">
                  <a16:creationId xmlns:a16="http://schemas.microsoft.com/office/drawing/2014/main" id="{BD6CEE41-F1E9-4430-A876-67C6C10372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07007" y="2086152"/>
              <a:ext cx="2234789" cy="2240997"/>
            </a:xfrm>
            <a:prstGeom prst="rect">
              <a:avLst/>
            </a:prstGeom>
          </p:spPr>
        </p:pic>
      </p:grpSp>
      <p:grpSp>
        <p:nvGrpSpPr>
          <p:cNvPr id="44" name="Group 43">
            <a:extLst>
              <a:ext uri="{FF2B5EF4-FFF2-40B4-BE49-F238E27FC236}">
                <a16:creationId xmlns:a16="http://schemas.microsoft.com/office/drawing/2014/main" id="{7B87BACB-D043-490D-BF96-F2AC73735C11}"/>
              </a:ext>
            </a:extLst>
          </p:cNvPr>
          <p:cNvGrpSpPr/>
          <p:nvPr/>
        </p:nvGrpSpPr>
        <p:grpSpPr>
          <a:xfrm>
            <a:off x="6096000" y="1109083"/>
            <a:ext cx="2705100" cy="4971659"/>
            <a:chOff x="6096000" y="1192213"/>
            <a:chExt cx="2705100" cy="4971659"/>
          </a:xfrm>
        </p:grpSpPr>
        <p:grpSp>
          <p:nvGrpSpPr>
            <p:cNvPr id="45" name="Group 44">
              <a:extLst>
                <a:ext uri="{FF2B5EF4-FFF2-40B4-BE49-F238E27FC236}">
                  <a16:creationId xmlns:a16="http://schemas.microsoft.com/office/drawing/2014/main" id="{CD9190CD-0B37-4C68-AB0B-0443A0B35BB3}"/>
                </a:ext>
              </a:extLst>
            </p:cNvPr>
            <p:cNvGrpSpPr/>
            <p:nvPr/>
          </p:nvGrpSpPr>
          <p:grpSpPr>
            <a:xfrm>
              <a:off x="6096000" y="1192213"/>
              <a:ext cx="2705100" cy="4971659"/>
              <a:chOff x="6096000" y="1192213"/>
              <a:chExt cx="2705100" cy="4971659"/>
            </a:xfrm>
          </p:grpSpPr>
          <p:sp>
            <p:nvSpPr>
              <p:cNvPr id="47" name="Text Box 5">
                <a:extLst>
                  <a:ext uri="{FF2B5EF4-FFF2-40B4-BE49-F238E27FC236}">
                    <a16:creationId xmlns:a16="http://schemas.microsoft.com/office/drawing/2014/main" id="{B02C529A-DA57-4D32-B853-0681247916A3}"/>
                  </a:ext>
                </a:extLst>
              </p:cNvPr>
              <p:cNvSpPr txBox="1">
                <a:spLocks noChangeArrowheads="1"/>
              </p:cNvSpPr>
              <p:nvPr/>
            </p:nvSpPr>
            <p:spPr bwMode="auto">
              <a:xfrm>
                <a:off x="6149340" y="1362509"/>
                <a:ext cx="2651760" cy="656791"/>
              </a:xfrm>
              <a:prstGeom prst="rect">
                <a:avLst/>
              </a:prstGeom>
              <a:noFill/>
              <a:ln>
                <a:noFill/>
              </a:ln>
            </p:spPr>
            <p:txBody>
              <a:bodyPr wrap="square" anchor="ctr" anchorCtr="0">
                <a:noAutofit/>
              </a:bodyPr>
              <a:lstStyle>
                <a:defPPr>
                  <a:defRPr lang="en-US"/>
                </a:defPPr>
                <a:lvl1pPr algn="ctr" defTabSz="457200" eaLnBrk="1" hangingPunct="1">
                  <a:lnSpc>
                    <a:spcPct val="100000"/>
                  </a:lnSpc>
                  <a:buClrTx/>
                  <a:buSzTx/>
                  <a:buFontTx/>
                  <a:buNone/>
                  <a:defRPr sz="2000" baseline="0">
                    <a:solidFill>
                      <a:schemeClr val="accent1"/>
                    </a:solidFill>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defRPr>
                </a:lvl9pPr>
              </a:lstStyle>
              <a:p>
                <a:r>
                  <a:rPr lang="en-US" altLang="en-US" dirty="0"/>
                  <a:t>DAILY VALUATION</a:t>
                </a:r>
              </a:p>
            </p:txBody>
          </p:sp>
          <p:sp>
            <p:nvSpPr>
              <p:cNvPr id="48" name="Oval 47">
                <a:extLst>
                  <a:ext uri="{FF2B5EF4-FFF2-40B4-BE49-F238E27FC236}">
                    <a16:creationId xmlns:a16="http://schemas.microsoft.com/office/drawing/2014/main" id="{5E0FFEBA-90F7-4D8C-BF4F-12ECA05395B3}"/>
                  </a:ext>
                </a:extLst>
              </p:cNvPr>
              <p:cNvSpPr/>
              <p:nvPr/>
            </p:nvSpPr>
            <p:spPr>
              <a:xfrm>
                <a:off x="6442832" y="2174264"/>
                <a:ext cx="2064776" cy="2064776"/>
              </a:xfrm>
              <a:prstGeom prst="ellipse">
                <a:avLst/>
              </a:prstGeom>
              <a:gradFill flip="none" rotWithShape="1">
                <a:gsLst>
                  <a:gs pos="100000">
                    <a:srgbClr val="9CD7EC"/>
                  </a:gs>
                  <a:gs pos="60000">
                    <a:srgbClr val="BFE5F3"/>
                  </a:gs>
                  <a:gs pos="0">
                    <a:schemeClr val="bg1"/>
                  </a:gs>
                </a:gsLst>
                <a:path path="shape">
                  <a:fillToRect l="50000" t="50000" r="50000" b="50000"/>
                </a:path>
                <a:tileRect/>
              </a:gradFill>
              <a:ln w="28575">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1A2918E1-D06B-4E17-AE1E-3E4D01D12818}"/>
                  </a:ext>
                </a:extLst>
              </p:cNvPr>
              <p:cNvSpPr/>
              <p:nvPr/>
            </p:nvSpPr>
            <p:spPr>
              <a:xfrm>
                <a:off x="6204157"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1DD68BE4-78C1-49A9-864A-7436485C51DF}"/>
                  </a:ext>
                </a:extLst>
              </p:cNvPr>
              <p:cNvSpPr/>
              <p:nvPr/>
            </p:nvSpPr>
            <p:spPr>
              <a:xfrm>
                <a:off x="6204157"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Text Box 4">
                <a:extLst>
                  <a:ext uri="{FF2B5EF4-FFF2-40B4-BE49-F238E27FC236}">
                    <a16:creationId xmlns:a16="http://schemas.microsoft.com/office/drawing/2014/main" id="{C9CAFE6C-27F0-4BA4-9E98-7E203E412479}"/>
                  </a:ext>
                </a:extLst>
              </p:cNvPr>
              <p:cNvSpPr txBox="1">
                <a:spLocks noChangeArrowheads="1"/>
              </p:cNvSpPr>
              <p:nvPr/>
            </p:nvSpPr>
            <p:spPr bwMode="auto">
              <a:xfrm>
                <a:off x="6096000" y="4547180"/>
                <a:ext cx="265176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rIns="0">
                <a:spAutoFit/>
              </a:bodyPr>
              <a:lstStyle>
                <a:lvl1pPr defTabSz="457200" eaLnBrk="0" hangingPunct="0">
                  <a:lnSpc>
                    <a:spcPct val="90000"/>
                  </a:lnSpc>
                  <a:spcBef>
                    <a:spcPct val="45000"/>
                  </a:spcBef>
                  <a:buClr>
                    <a:schemeClr val="tx1"/>
                  </a:buClr>
                  <a:buSzPct val="70000"/>
                  <a:buFont typeface="Wingdings" panose="05000000000000000000" pitchFamily="2" charset="2"/>
                  <a:buChar char="n"/>
                  <a:defRPr sz="2400">
                    <a:solidFill>
                      <a:srgbClr val="333333"/>
                    </a:solidFill>
                    <a:latin typeface="Arial" panose="020B0604020202020204" pitchFamily="34" charset="0"/>
                  </a:defRPr>
                </a:lvl1pPr>
                <a:lvl2pPr marL="742950" indent="-285750" defTabSz="457200" eaLnBrk="0" hangingPunct="0">
                  <a:lnSpc>
                    <a:spcPct val="90000"/>
                  </a:lnSpc>
                  <a:spcBef>
                    <a:spcPct val="25000"/>
                  </a:spcBef>
                  <a:buClr>
                    <a:schemeClr val="folHlink"/>
                  </a:buClr>
                  <a:buSzPct val="70000"/>
                  <a:buFont typeface="Wingdings" panose="05000000000000000000" pitchFamily="2" charset="2"/>
                  <a:buChar char="n"/>
                  <a:defRPr sz="2200">
                    <a:solidFill>
                      <a:srgbClr val="333333"/>
                    </a:solidFill>
                    <a:latin typeface="Arial" panose="020B0604020202020204" pitchFamily="34" charset="0"/>
                  </a:defRPr>
                </a:lvl2pPr>
                <a:lvl3pPr marL="1143000" indent="-228600" defTabSz="457200" eaLnBrk="0" hangingPunct="0">
                  <a:lnSpc>
                    <a:spcPct val="90000"/>
                  </a:lnSpc>
                  <a:spcBef>
                    <a:spcPct val="25000"/>
                  </a:spcBef>
                  <a:spcAft>
                    <a:spcPct val="25000"/>
                  </a:spcAft>
                  <a:buClr>
                    <a:schemeClr val="accent2"/>
                  </a:buClr>
                  <a:buSzPct val="70000"/>
                  <a:buFont typeface="Wingdings" panose="05000000000000000000" pitchFamily="2" charset="2"/>
                  <a:buChar char="n"/>
                  <a:defRPr sz="2000">
                    <a:solidFill>
                      <a:srgbClr val="333333"/>
                    </a:solidFill>
                    <a:latin typeface="Arial" panose="020B0604020202020204" pitchFamily="34" charset="0"/>
                  </a:defRPr>
                </a:lvl3pPr>
                <a:lvl4pPr marL="1600200" indent="-228600" defTabSz="457200" eaLnBrk="0" hangingPunct="0">
                  <a:lnSpc>
                    <a:spcPct val="90000"/>
                  </a:lnSpc>
                  <a:spcBef>
                    <a:spcPts val="400"/>
                  </a:spcBef>
                  <a:buClr>
                    <a:schemeClr val="tx2"/>
                  </a:buClr>
                  <a:buSzPct val="70000"/>
                  <a:buFont typeface="Wingdings" panose="05000000000000000000" pitchFamily="2" charset="2"/>
                  <a:buChar char="n"/>
                  <a:defRPr>
                    <a:solidFill>
                      <a:srgbClr val="333333"/>
                    </a:solidFill>
                    <a:latin typeface="Arial" panose="020B0604020202020204" pitchFamily="34" charset="0"/>
                  </a:defRPr>
                </a:lvl4pPr>
                <a:lvl5pPr marL="2057400" indent="-228600" defTabSz="457200" eaLnBrk="0" hangingPunct="0">
                  <a:lnSpc>
                    <a:spcPct val="90000"/>
                  </a:lnSpc>
                  <a:spcBef>
                    <a:spcPct val="25000"/>
                  </a:spcBef>
                  <a:buClr>
                    <a:schemeClr val="bg2"/>
                  </a:buClr>
                  <a:buSzPct val="70000"/>
                  <a:buFont typeface="Wingdings" panose="05000000000000000000" pitchFamily="2" charset="2"/>
                  <a:buChar char="n"/>
                  <a:defRPr sz="1600">
                    <a:solidFill>
                      <a:srgbClr val="333333"/>
                    </a:solidFill>
                    <a:latin typeface="Arial" panose="020B0604020202020204" pitchFamily="34" charset="0"/>
                  </a:defRPr>
                </a:lvl5pPr>
                <a:lvl6pPr marL="25146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6pPr>
                <a:lvl7pPr marL="29718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7pPr>
                <a:lvl8pPr marL="34290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8pPr>
                <a:lvl9pPr marL="3886200" indent="-228600" defTabSz="457200" eaLnBrk="0" fontAlgn="base" hangingPunct="0">
                  <a:lnSpc>
                    <a:spcPct val="90000"/>
                  </a:lnSpc>
                  <a:spcBef>
                    <a:spcPct val="25000"/>
                  </a:spcBef>
                  <a:spcAft>
                    <a:spcPct val="0"/>
                  </a:spcAft>
                  <a:buClr>
                    <a:schemeClr val="bg2"/>
                  </a:buClr>
                  <a:buSzPct val="70000"/>
                  <a:buFont typeface="Wingdings" panose="05000000000000000000" pitchFamily="2" charset="2"/>
                  <a:buChar char="n"/>
                  <a:defRPr sz="1600">
                    <a:solidFill>
                      <a:srgbClr val="333333"/>
                    </a:solidFill>
                    <a:latin typeface="Arial" panose="020B0604020202020204" pitchFamily="34" charset="0"/>
                  </a:defRPr>
                </a:lvl9pPr>
              </a:lstStyle>
              <a:p>
                <a:pPr algn="ctr" eaLnBrk="1" hangingPunct="1">
                  <a:lnSpc>
                    <a:spcPct val="100000"/>
                  </a:lnSpc>
                  <a:spcBef>
                    <a:spcPct val="0"/>
                  </a:spcBef>
                  <a:buClrTx/>
                  <a:buSzTx/>
                  <a:buNone/>
                </a:pPr>
                <a:r>
                  <a:rPr lang="en-US" altLang="en-US" sz="1200" baseline="0" dirty="0"/>
                  <a:t>Most funds are valued daily, which is then used to calculate the net asset value per share (NAVPS), the price at which units of the fund are bought and sold.</a:t>
                </a:r>
              </a:p>
            </p:txBody>
          </p:sp>
        </p:grpSp>
        <p:pic>
          <p:nvPicPr>
            <p:cNvPr id="46" name="Picture 45">
              <a:extLst>
                <a:ext uri="{FF2B5EF4-FFF2-40B4-BE49-F238E27FC236}">
                  <a16:creationId xmlns:a16="http://schemas.microsoft.com/office/drawing/2014/main" id="{46B73546-652A-4B9A-ABB1-47C7365F88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89129" y="2271310"/>
              <a:ext cx="1865502" cy="1870684"/>
            </a:xfrm>
            <a:prstGeom prst="rect">
              <a:avLst/>
            </a:prstGeom>
          </p:spPr>
        </p:pic>
      </p:grpSp>
    </p:spTree>
    <p:extLst>
      <p:ext uri="{BB962C8B-B14F-4D97-AF65-F5344CB8AC3E}">
        <p14:creationId xmlns:p14="http://schemas.microsoft.com/office/powerpoint/2010/main" val="2844435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500"/>
                                        <p:tgtEl>
                                          <p:spTgt spid="28"/>
                                        </p:tgtEl>
                                      </p:cBhvr>
                                    </p:animEffect>
                                  </p:childTnLst>
                                </p:cTn>
                              </p:par>
                            </p:childTnLst>
                          </p:cTn>
                        </p:par>
                        <p:par>
                          <p:cTn id="8" fill="hold">
                            <p:stCondLst>
                              <p:cond delay="500"/>
                            </p:stCondLst>
                            <p:childTnLst>
                              <p:par>
                                <p:cTn id="9" presetID="10" presetClass="entr" presetSubtype="0" fill="hold" nodeType="afterEffect">
                                  <p:stCondLst>
                                    <p:cond delay="500"/>
                                  </p:stCondLst>
                                  <p:childTnLst>
                                    <p:set>
                                      <p:cBhvr>
                                        <p:cTn id="10" dur="1" fill="hold">
                                          <p:stCondLst>
                                            <p:cond delay="0"/>
                                          </p:stCondLst>
                                        </p:cTn>
                                        <p:tgtEl>
                                          <p:spTgt spid="36"/>
                                        </p:tgtEl>
                                        <p:attrNameLst>
                                          <p:attrName>style.visibility</p:attrName>
                                        </p:attrNameLst>
                                      </p:cBhvr>
                                      <p:to>
                                        <p:strVal val="visible"/>
                                      </p:to>
                                    </p:set>
                                    <p:animEffect transition="in" filter="fade">
                                      <p:cBhvr>
                                        <p:cTn id="11" dur="500"/>
                                        <p:tgtEl>
                                          <p:spTgt spid="36"/>
                                        </p:tgtEl>
                                      </p:cBhvr>
                                    </p:animEffect>
                                  </p:childTnLst>
                                </p:cTn>
                              </p:par>
                            </p:childTnLst>
                          </p:cTn>
                        </p:par>
                        <p:par>
                          <p:cTn id="12" fill="hold">
                            <p:stCondLst>
                              <p:cond delay="1500"/>
                            </p:stCondLst>
                            <p:childTnLst>
                              <p:par>
                                <p:cTn id="13" presetID="10" presetClass="entr" presetSubtype="0" fill="hold" nodeType="afterEffect">
                                  <p:stCondLst>
                                    <p:cond delay="50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2C89F-4AD2-41FD-BD6F-7F36301E2B41}"/>
              </a:ext>
            </a:extLst>
          </p:cNvPr>
          <p:cNvSpPr>
            <a:spLocks noGrp="1"/>
          </p:cNvSpPr>
          <p:nvPr>
            <p:ph type="title"/>
          </p:nvPr>
        </p:nvSpPr>
        <p:spPr/>
        <p:txBody>
          <a:bodyPr/>
          <a:lstStyle/>
          <a:p>
            <a:r>
              <a:rPr lang="en-CA" dirty="0"/>
              <a:t>What is a prospectus?</a:t>
            </a:r>
          </a:p>
        </p:txBody>
      </p:sp>
      <p:sp>
        <p:nvSpPr>
          <p:cNvPr id="3" name="Content Placeholder 2">
            <a:extLst>
              <a:ext uri="{FF2B5EF4-FFF2-40B4-BE49-F238E27FC236}">
                <a16:creationId xmlns:a16="http://schemas.microsoft.com/office/drawing/2014/main" id="{33DC26C0-7469-471F-A369-46F07AF8B354}"/>
              </a:ext>
            </a:extLst>
          </p:cNvPr>
          <p:cNvSpPr>
            <a:spLocks noGrp="1"/>
          </p:cNvSpPr>
          <p:nvPr>
            <p:ph sz="quarter" idx="10"/>
          </p:nvPr>
        </p:nvSpPr>
        <p:spPr/>
        <p:txBody>
          <a:bodyPr/>
          <a:lstStyle/>
          <a:p>
            <a:r>
              <a:rPr lang="en-CA" dirty="0">
                <a:solidFill>
                  <a:srgbClr val="333333"/>
                </a:solidFill>
              </a:rPr>
              <a:t>A prospectus is an owner’s manual for a mutual fund</a:t>
            </a:r>
          </a:p>
          <a:p>
            <a:r>
              <a:rPr lang="en-CA" dirty="0">
                <a:solidFill>
                  <a:srgbClr val="333333"/>
                </a:solidFill>
              </a:rPr>
              <a:t>A legal document that the mutual fund company must file with securities regulators and update each year</a:t>
            </a:r>
          </a:p>
          <a:p>
            <a:r>
              <a:rPr lang="en-CA" dirty="0">
                <a:solidFill>
                  <a:srgbClr val="333333"/>
                </a:solidFill>
              </a:rPr>
              <a:t>Contains important information such as the fund’s fees and charges, its investment objective, and its associated risk</a:t>
            </a:r>
          </a:p>
        </p:txBody>
      </p:sp>
    </p:spTree>
    <p:extLst>
      <p:ext uri="{BB962C8B-B14F-4D97-AF65-F5344CB8AC3E}">
        <p14:creationId xmlns:p14="http://schemas.microsoft.com/office/powerpoint/2010/main" val="1713363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1A6A0-F324-492A-B684-8CD9592999B3}"/>
              </a:ext>
            </a:extLst>
          </p:cNvPr>
          <p:cNvSpPr>
            <a:spLocks noGrp="1"/>
          </p:cNvSpPr>
          <p:nvPr>
            <p:ph type="title"/>
          </p:nvPr>
        </p:nvSpPr>
        <p:spPr/>
        <p:txBody>
          <a:bodyPr/>
          <a:lstStyle/>
          <a:p>
            <a:r>
              <a:rPr lang="en-CA" dirty="0"/>
              <a:t>Mutual funds fees</a:t>
            </a:r>
          </a:p>
        </p:txBody>
      </p:sp>
      <p:graphicFrame>
        <p:nvGraphicFramePr>
          <p:cNvPr id="4" name="Table 3">
            <a:extLst>
              <a:ext uri="{FF2B5EF4-FFF2-40B4-BE49-F238E27FC236}">
                <a16:creationId xmlns:a16="http://schemas.microsoft.com/office/drawing/2014/main" id="{3848B519-798D-4D92-887C-22E0C70196AC}"/>
              </a:ext>
            </a:extLst>
          </p:cNvPr>
          <p:cNvGraphicFramePr>
            <a:graphicFrameLocks noGrp="1"/>
          </p:cNvGraphicFramePr>
          <p:nvPr>
            <p:extLst>
              <p:ext uri="{D42A27DB-BD31-4B8C-83A1-F6EECF244321}">
                <p14:modId xmlns:p14="http://schemas.microsoft.com/office/powerpoint/2010/main" val="3353395774"/>
              </p:ext>
            </p:extLst>
          </p:nvPr>
        </p:nvGraphicFramePr>
        <p:xfrm>
          <a:off x="510745" y="1442695"/>
          <a:ext cx="8196649" cy="4175760"/>
        </p:xfrm>
        <a:graphic>
          <a:graphicData uri="http://schemas.openxmlformats.org/drawingml/2006/table">
            <a:tbl>
              <a:tblPr/>
              <a:tblGrid>
                <a:gridCol w="3322482">
                  <a:extLst>
                    <a:ext uri="{9D8B030D-6E8A-4147-A177-3AD203B41FA5}">
                      <a16:colId xmlns:a16="http://schemas.microsoft.com/office/drawing/2014/main" val="20000"/>
                    </a:ext>
                  </a:extLst>
                </a:gridCol>
                <a:gridCol w="4874167">
                  <a:extLst>
                    <a:ext uri="{9D8B030D-6E8A-4147-A177-3AD203B41FA5}">
                      <a16:colId xmlns:a16="http://schemas.microsoft.com/office/drawing/2014/main" val="20001"/>
                    </a:ext>
                  </a:extLst>
                </a:gridCol>
              </a:tblGrid>
              <a:tr h="524376">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Management Expenses</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lvl="0" algn="just" defTabSz="914400" eaLnBrk="1" hangingPunct="1">
                        <a:lnSpc>
                          <a:spcPct val="100000"/>
                        </a:lnSpc>
                        <a:spcBef>
                          <a:spcPts val="0"/>
                        </a:spcBef>
                        <a:spcAft>
                          <a:spcPts val="900"/>
                        </a:spcAft>
                        <a:buClr>
                          <a:srgbClr val="005695"/>
                        </a:buClr>
                        <a:buNone/>
                      </a:pPr>
                      <a:r>
                        <a:rPr lang="en-US" sz="1600" kern="0" baseline="0" dirty="0">
                          <a:solidFill>
                            <a:srgbClr val="333333"/>
                          </a:solidFill>
                          <a:latin typeface="+mn-lt"/>
                        </a:rPr>
                        <a:t>The management expense ratio (MER) is an annual fee charged by the fund manager to a mutual fund to pay for costs associated with running the fund.</a:t>
                      </a: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9525" cap="flat" cmpd="sng" algn="ctr">
                      <a:solidFill>
                        <a:srgbClr val="B2B2B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0"/>
                  </a:ext>
                </a:extLst>
              </a:tr>
              <a:tr h="524376">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Sales Fees</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algn="just" eaLnBrk="1" hangingPunct="1">
                        <a:lnSpc>
                          <a:spcPct val="100000"/>
                        </a:lnSpc>
                        <a:spcBef>
                          <a:spcPct val="0"/>
                        </a:spcBef>
                        <a:buClrTx/>
                        <a:buSzTx/>
                        <a:buNone/>
                      </a:pPr>
                      <a:r>
                        <a:rPr lang="en-US" altLang="en-US" sz="1600" baseline="0" dirty="0">
                          <a:solidFill>
                            <a:srgbClr val="333333"/>
                          </a:solidFill>
                        </a:rPr>
                        <a:t>Four different types of funds:</a:t>
                      </a:r>
                    </a:p>
                    <a:p>
                      <a:pPr marL="285750" indent="-285750" algn="just" eaLnBrk="1" hangingPunct="1">
                        <a:lnSpc>
                          <a:spcPct val="100000"/>
                        </a:lnSpc>
                        <a:spcBef>
                          <a:spcPct val="0"/>
                        </a:spcBef>
                        <a:buClrTx/>
                        <a:buSzTx/>
                        <a:buFont typeface="Arial" panose="020B0604020202020204" pitchFamily="34" charset="0"/>
                        <a:buChar char="•"/>
                      </a:pPr>
                      <a:r>
                        <a:rPr lang="en-US" altLang="en-US" sz="1600" baseline="0" dirty="0">
                          <a:solidFill>
                            <a:srgbClr val="333333"/>
                          </a:solidFill>
                        </a:rPr>
                        <a:t>Front-load fees – paid up front</a:t>
                      </a:r>
                    </a:p>
                    <a:p>
                      <a:pPr marL="285750" indent="-285750" algn="just" eaLnBrk="1" hangingPunct="1">
                        <a:lnSpc>
                          <a:spcPct val="100000"/>
                        </a:lnSpc>
                        <a:spcBef>
                          <a:spcPct val="0"/>
                        </a:spcBef>
                        <a:buClrTx/>
                        <a:buSzTx/>
                        <a:buFont typeface="Arial" panose="020B0604020202020204" pitchFamily="34" charset="0"/>
                        <a:buChar char="•"/>
                      </a:pPr>
                      <a:r>
                        <a:rPr lang="en-US" altLang="en-US" sz="1600" baseline="0" dirty="0">
                          <a:solidFill>
                            <a:srgbClr val="333333"/>
                          </a:solidFill>
                        </a:rPr>
                        <a:t>Deferred sales charge – paid upon sale of fund</a:t>
                      </a:r>
                    </a:p>
                    <a:p>
                      <a:pPr marL="285750" indent="-285750" algn="just" eaLnBrk="1" hangingPunct="1">
                        <a:lnSpc>
                          <a:spcPct val="100000"/>
                        </a:lnSpc>
                        <a:spcBef>
                          <a:spcPct val="0"/>
                        </a:spcBef>
                        <a:buClrTx/>
                        <a:buSzTx/>
                        <a:buFont typeface="Arial" panose="020B0604020202020204" pitchFamily="34" charset="0"/>
                        <a:buChar char="•"/>
                      </a:pPr>
                      <a:r>
                        <a:rPr lang="en-US" altLang="en-US" sz="1600" baseline="0" dirty="0">
                          <a:solidFill>
                            <a:srgbClr val="333333"/>
                          </a:solidFill>
                        </a:rPr>
                        <a:t>Low-load fees – paid upon sale, but lower than DSC</a:t>
                      </a:r>
                    </a:p>
                    <a:p>
                      <a:pPr marL="285750" indent="-285750" algn="just" eaLnBrk="1" hangingPunct="1">
                        <a:lnSpc>
                          <a:spcPct val="100000"/>
                        </a:lnSpc>
                        <a:spcBef>
                          <a:spcPct val="0"/>
                        </a:spcBef>
                        <a:buClrTx/>
                        <a:buSzTx/>
                        <a:buFont typeface="Arial" panose="020B0604020202020204" pitchFamily="34" charset="0"/>
                        <a:buChar char="•"/>
                      </a:pPr>
                      <a:r>
                        <a:rPr lang="en-US" altLang="en-US" sz="1600" baseline="0" dirty="0">
                          <a:solidFill>
                            <a:srgbClr val="333333"/>
                          </a:solidFill>
                        </a:rPr>
                        <a:t>No-load fees – no fees for investing in these funds</a:t>
                      </a: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24376">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Special Fees</a:t>
                      </a:r>
                    </a:p>
                  </a:txBody>
                  <a:tcPr anchor="ctr" horzOverflow="overflow">
                    <a:lnL cap="flat">
                      <a:noFill/>
                    </a:lnL>
                    <a:lnR w="9525" cap="flat" cmpd="sng" algn="ctr">
                      <a:solidFill>
                        <a:srgbClr val="B2B2B2"/>
                      </a:solidFill>
                      <a:prstDash val="solid"/>
                      <a:round/>
                      <a:headEnd type="none" w="med" len="med"/>
                      <a:tailEnd type="none" w="med" len="med"/>
                    </a:lnR>
                    <a:lnT w="9525" cap="flat" cmpd="sng" algn="ctr">
                      <a:solidFill>
                        <a:schemeClr val="bg1"/>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chemeClr val="accent2"/>
                    </a:solidFill>
                  </a:tcPr>
                </a:tc>
                <a:tc>
                  <a:txBody>
                    <a:bodyPr/>
                    <a:lstStyle/>
                    <a:p>
                      <a:pPr algn="just" eaLnBrk="1" hangingPunct="1">
                        <a:lnSpc>
                          <a:spcPct val="100000"/>
                        </a:lnSpc>
                        <a:spcBef>
                          <a:spcPct val="0"/>
                        </a:spcBef>
                        <a:buClrTx/>
                        <a:buSzTx/>
                        <a:buNone/>
                      </a:pPr>
                      <a:r>
                        <a:rPr lang="en-CA" altLang="en-US" sz="1600" baseline="0" dirty="0">
                          <a:solidFill>
                            <a:srgbClr val="333333"/>
                          </a:solidFill>
                        </a:rPr>
                        <a:t>Do not always occur, but can include:</a:t>
                      </a:r>
                      <a:endParaRPr lang="en-US" altLang="en-US" sz="1600" baseline="0" dirty="0">
                        <a:solidFill>
                          <a:srgbClr val="333333"/>
                        </a:solidFill>
                      </a:endParaRPr>
                    </a:p>
                    <a:p>
                      <a:pPr marL="285750" indent="-285750" algn="just" eaLnBrk="1" hangingPunct="1">
                        <a:lnSpc>
                          <a:spcPct val="100000"/>
                        </a:lnSpc>
                        <a:spcBef>
                          <a:spcPct val="0"/>
                        </a:spcBef>
                        <a:buClrTx/>
                        <a:buSzTx/>
                        <a:buFont typeface="Arial" panose="020B0604020202020204" pitchFamily="34" charset="0"/>
                        <a:buChar char="•"/>
                      </a:pPr>
                      <a:r>
                        <a:rPr lang="en-US" altLang="en-US" sz="1600" baseline="0" dirty="0">
                          <a:solidFill>
                            <a:srgbClr val="333333"/>
                          </a:solidFill>
                        </a:rPr>
                        <a:t>Transfer fees</a:t>
                      </a:r>
                    </a:p>
                    <a:p>
                      <a:pPr marL="285750" indent="-285750" algn="just" eaLnBrk="1" hangingPunct="1">
                        <a:lnSpc>
                          <a:spcPct val="100000"/>
                        </a:lnSpc>
                        <a:spcBef>
                          <a:spcPct val="0"/>
                        </a:spcBef>
                        <a:buClrTx/>
                        <a:buSzTx/>
                        <a:buFont typeface="Arial" panose="020B0604020202020204" pitchFamily="34" charset="0"/>
                        <a:buChar char="•"/>
                      </a:pPr>
                      <a:r>
                        <a:rPr lang="en-US" altLang="en-US" sz="1600" baseline="0" dirty="0">
                          <a:solidFill>
                            <a:srgbClr val="333333"/>
                          </a:solidFill>
                        </a:rPr>
                        <a:t>Short term trading fees</a:t>
                      </a:r>
                    </a:p>
                    <a:p>
                      <a:pPr marL="285750" indent="-285750" algn="just" eaLnBrk="1" hangingPunct="1">
                        <a:lnSpc>
                          <a:spcPct val="100000"/>
                        </a:lnSpc>
                        <a:spcBef>
                          <a:spcPct val="0"/>
                        </a:spcBef>
                        <a:buClrTx/>
                        <a:buSzTx/>
                        <a:buFont typeface="Arial" panose="020B0604020202020204" pitchFamily="34" charset="0"/>
                        <a:buChar char="•"/>
                      </a:pPr>
                      <a:r>
                        <a:rPr lang="en-US" altLang="en-US" sz="1600" baseline="0" dirty="0">
                          <a:solidFill>
                            <a:srgbClr val="333333"/>
                          </a:solidFill>
                        </a:rPr>
                        <a:t>Annual RRSP, RRIF, or RESP trustee fee</a:t>
                      </a:r>
                    </a:p>
                    <a:p>
                      <a:pPr marL="285750" indent="-285750" algn="just" eaLnBrk="1" hangingPunct="1">
                        <a:lnSpc>
                          <a:spcPct val="100000"/>
                        </a:lnSpc>
                        <a:spcBef>
                          <a:spcPct val="0"/>
                        </a:spcBef>
                        <a:buClrTx/>
                        <a:buSzTx/>
                        <a:buFont typeface="Arial" panose="020B0604020202020204" pitchFamily="34" charset="0"/>
                        <a:buChar char="•"/>
                      </a:pPr>
                      <a:r>
                        <a:rPr lang="en-US" altLang="en-US" sz="1600" baseline="0" dirty="0">
                          <a:solidFill>
                            <a:srgbClr val="333333"/>
                          </a:solidFill>
                        </a:rPr>
                        <a:t>Account set up fee</a:t>
                      </a:r>
                    </a:p>
                    <a:p>
                      <a:pPr marL="285750" indent="-285750" algn="just" eaLnBrk="1" hangingPunct="1">
                        <a:lnSpc>
                          <a:spcPct val="100000"/>
                        </a:lnSpc>
                        <a:spcBef>
                          <a:spcPct val="0"/>
                        </a:spcBef>
                        <a:buClrTx/>
                        <a:buSzTx/>
                        <a:buFont typeface="Arial" panose="020B0604020202020204" pitchFamily="34" charset="0"/>
                        <a:buChar char="•"/>
                      </a:pPr>
                      <a:r>
                        <a:rPr lang="en-US" altLang="en-US" sz="1600" baseline="0" dirty="0">
                          <a:solidFill>
                            <a:srgbClr val="333333"/>
                          </a:solidFill>
                        </a:rPr>
                        <a:t>Processing fees</a:t>
                      </a:r>
                    </a:p>
                  </a:txBody>
                  <a:tcPr anchor="ctr" horzOverflow="overflow">
                    <a:lnL w="9525" cap="flat" cmpd="sng" algn="ctr">
                      <a:solidFill>
                        <a:srgbClr val="B2B2B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2"/>
                  </a:ext>
                </a:extLst>
              </a:tr>
            </a:tbl>
          </a:graphicData>
        </a:graphic>
      </p:graphicFrame>
      <p:grpSp>
        <p:nvGrpSpPr>
          <p:cNvPr id="5" name="Group 4">
            <a:extLst>
              <a:ext uri="{FF2B5EF4-FFF2-40B4-BE49-F238E27FC236}">
                <a16:creationId xmlns:a16="http://schemas.microsoft.com/office/drawing/2014/main" id="{42AB137E-85D3-4775-979E-BF9F581B70CF}"/>
              </a:ext>
            </a:extLst>
          </p:cNvPr>
          <p:cNvGrpSpPr/>
          <p:nvPr/>
        </p:nvGrpSpPr>
        <p:grpSpPr>
          <a:xfrm>
            <a:off x="448962" y="1067518"/>
            <a:ext cx="2590800" cy="4971659"/>
            <a:chOff x="457200" y="1192213"/>
            <a:chExt cx="2590800" cy="4971659"/>
          </a:xfrm>
        </p:grpSpPr>
        <p:sp>
          <p:nvSpPr>
            <p:cNvPr id="6" name="Rectangle 5">
              <a:extLst>
                <a:ext uri="{FF2B5EF4-FFF2-40B4-BE49-F238E27FC236}">
                  <a16:creationId xmlns:a16="http://schemas.microsoft.com/office/drawing/2014/main" id="{493D128D-8EFF-4BF9-B948-CE7CEC636F04}"/>
                </a:ext>
              </a:extLst>
            </p:cNvPr>
            <p:cNvSpPr/>
            <p:nvPr/>
          </p:nvSpPr>
          <p:spPr>
            <a:xfrm>
              <a:off x="457200"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A5825BB-B39C-4B76-B35A-EAD9B2CF9CA3}"/>
                </a:ext>
              </a:extLst>
            </p:cNvPr>
            <p:cNvSpPr/>
            <p:nvPr/>
          </p:nvSpPr>
          <p:spPr>
            <a:xfrm>
              <a:off x="457200"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0B75A55-65A4-462D-8493-2A08729A33ED}"/>
              </a:ext>
            </a:extLst>
          </p:cNvPr>
          <p:cNvGrpSpPr/>
          <p:nvPr/>
        </p:nvGrpSpPr>
        <p:grpSpPr>
          <a:xfrm>
            <a:off x="3330679" y="1067518"/>
            <a:ext cx="2590800" cy="4971659"/>
            <a:chOff x="3330679" y="1192213"/>
            <a:chExt cx="2590800" cy="4971659"/>
          </a:xfrm>
        </p:grpSpPr>
        <p:sp>
          <p:nvSpPr>
            <p:cNvPr id="9" name="Rectangle 8">
              <a:extLst>
                <a:ext uri="{FF2B5EF4-FFF2-40B4-BE49-F238E27FC236}">
                  <a16:creationId xmlns:a16="http://schemas.microsoft.com/office/drawing/2014/main" id="{00D8FDA3-9C40-41C8-AD69-18C86B3AF6C5}"/>
                </a:ext>
              </a:extLst>
            </p:cNvPr>
            <p:cNvSpPr/>
            <p:nvPr/>
          </p:nvSpPr>
          <p:spPr>
            <a:xfrm>
              <a:off x="3330679"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7C339B1-7CCF-4F7F-A3CC-FF12DDC04A6C}"/>
                </a:ext>
              </a:extLst>
            </p:cNvPr>
            <p:cNvSpPr/>
            <p:nvPr/>
          </p:nvSpPr>
          <p:spPr>
            <a:xfrm>
              <a:off x="3330679"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1" name="Group 10">
            <a:extLst>
              <a:ext uri="{FF2B5EF4-FFF2-40B4-BE49-F238E27FC236}">
                <a16:creationId xmlns:a16="http://schemas.microsoft.com/office/drawing/2014/main" id="{A5E57A1A-6521-4641-9C44-3A142BD9E483}"/>
              </a:ext>
            </a:extLst>
          </p:cNvPr>
          <p:cNvGrpSpPr/>
          <p:nvPr/>
        </p:nvGrpSpPr>
        <p:grpSpPr>
          <a:xfrm>
            <a:off x="6204157" y="1067518"/>
            <a:ext cx="2590800" cy="4971659"/>
            <a:chOff x="6204157" y="1192213"/>
            <a:chExt cx="2590800" cy="4971659"/>
          </a:xfrm>
        </p:grpSpPr>
        <p:sp>
          <p:nvSpPr>
            <p:cNvPr id="12" name="Rectangle 11">
              <a:extLst>
                <a:ext uri="{FF2B5EF4-FFF2-40B4-BE49-F238E27FC236}">
                  <a16:creationId xmlns:a16="http://schemas.microsoft.com/office/drawing/2014/main" id="{2F696B6B-D4D7-4B5A-AF70-B614B827EF2A}"/>
                </a:ext>
              </a:extLst>
            </p:cNvPr>
            <p:cNvSpPr/>
            <p:nvPr/>
          </p:nvSpPr>
          <p:spPr>
            <a:xfrm>
              <a:off x="6204157" y="1192213"/>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74E73E2-65F9-4FA9-823B-8777A7942E54}"/>
                </a:ext>
              </a:extLst>
            </p:cNvPr>
            <p:cNvSpPr/>
            <p:nvPr/>
          </p:nvSpPr>
          <p:spPr>
            <a:xfrm>
              <a:off x="6204157" y="6006556"/>
              <a:ext cx="2590800" cy="157316"/>
            </a:xfrm>
            <a:prstGeom prst="rect">
              <a:avLst/>
            </a:prstGeom>
            <a:gradFill flip="none" rotWithShape="1">
              <a:gsLst>
                <a:gs pos="98773">
                  <a:srgbClr val="F1F1F1"/>
                </a:gs>
                <a:gs pos="51000">
                  <a:srgbClr val="9CD7EC"/>
                </a:gs>
                <a:gs pos="0">
                  <a:srgbClr val="F1F1F1"/>
                </a:gs>
              </a:gsLst>
              <a:lin ang="0" scaled="0"/>
              <a:tileRect/>
            </a:gradFill>
            <a:ln w="571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786221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8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200"/>
                                        <p:tgtEl>
                                          <p:spTgt spid="5"/>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2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2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6F76D-A23B-4937-8440-89D0441D06F7}"/>
              </a:ext>
            </a:extLst>
          </p:cNvPr>
          <p:cNvSpPr>
            <a:spLocks noGrp="1"/>
          </p:cNvSpPr>
          <p:nvPr>
            <p:ph type="title"/>
          </p:nvPr>
        </p:nvSpPr>
        <p:spPr/>
        <p:txBody>
          <a:bodyPr/>
          <a:lstStyle/>
          <a:p>
            <a:r>
              <a:rPr lang="en-CA" dirty="0"/>
              <a:t>How do I make money on a mutual fund?</a:t>
            </a:r>
          </a:p>
        </p:txBody>
      </p:sp>
      <p:sp>
        <p:nvSpPr>
          <p:cNvPr id="5" name="Rectangle 4">
            <a:extLst>
              <a:ext uri="{FF2B5EF4-FFF2-40B4-BE49-F238E27FC236}">
                <a16:creationId xmlns:a16="http://schemas.microsoft.com/office/drawing/2014/main" id="{9DABFA6E-00CF-4AA3-96CF-6A92C20E8F32}"/>
              </a:ext>
            </a:extLst>
          </p:cNvPr>
          <p:cNvSpPr/>
          <p:nvPr/>
        </p:nvSpPr>
        <p:spPr bwMode="auto">
          <a:xfrm>
            <a:off x="0" y="1192213"/>
            <a:ext cx="9144000" cy="4535925"/>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25000">
              <a:ln>
                <a:noFill/>
              </a:ln>
              <a:solidFill>
                <a:schemeClr val="bg1"/>
              </a:solidFill>
              <a:effectLst/>
              <a:latin typeface="Arial" pitchFamily="34" charset="0"/>
              <a:ea typeface="MS PGothic" pitchFamily="34" charset="-128"/>
            </a:endParaRPr>
          </a:p>
        </p:txBody>
      </p:sp>
      <p:grpSp>
        <p:nvGrpSpPr>
          <p:cNvPr id="6" name="Group 5">
            <a:extLst>
              <a:ext uri="{FF2B5EF4-FFF2-40B4-BE49-F238E27FC236}">
                <a16:creationId xmlns:a16="http://schemas.microsoft.com/office/drawing/2014/main" id="{5D427C8F-F3A9-42B6-8924-8DB6A01E2E77}"/>
              </a:ext>
            </a:extLst>
          </p:cNvPr>
          <p:cNvGrpSpPr/>
          <p:nvPr/>
        </p:nvGrpSpPr>
        <p:grpSpPr>
          <a:xfrm>
            <a:off x="664200" y="1753803"/>
            <a:ext cx="2222083" cy="3238327"/>
            <a:chOff x="664200" y="1753803"/>
            <a:chExt cx="2222083" cy="3238327"/>
          </a:xfrm>
        </p:grpSpPr>
        <p:grpSp>
          <p:nvGrpSpPr>
            <p:cNvPr id="7" name="Group 6">
              <a:extLst>
                <a:ext uri="{FF2B5EF4-FFF2-40B4-BE49-F238E27FC236}">
                  <a16:creationId xmlns:a16="http://schemas.microsoft.com/office/drawing/2014/main" id="{E1C04B11-55BD-4435-9729-513336AB8686}"/>
                </a:ext>
              </a:extLst>
            </p:cNvPr>
            <p:cNvGrpSpPr/>
            <p:nvPr/>
          </p:nvGrpSpPr>
          <p:grpSpPr>
            <a:xfrm>
              <a:off x="664200" y="3891455"/>
              <a:ext cx="2222083" cy="1100675"/>
              <a:chOff x="597321" y="3891454"/>
              <a:chExt cx="2607043" cy="1291359"/>
            </a:xfrm>
          </p:grpSpPr>
          <p:sp>
            <p:nvSpPr>
              <p:cNvPr id="9" name="Rectangle 8">
                <a:extLst>
                  <a:ext uri="{FF2B5EF4-FFF2-40B4-BE49-F238E27FC236}">
                    <a16:creationId xmlns:a16="http://schemas.microsoft.com/office/drawing/2014/main" id="{C7DCE645-0158-4186-8CFB-C342FE5B0214}"/>
                  </a:ext>
                </a:extLst>
              </p:cNvPr>
              <p:cNvSpPr/>
              <p:nvPr/>
            </p:nvSpPr>
            <p:spPr>
              <a:xfrm>
                <a:off x="597321" y="3891454"/>
                <a:ext cx="2607043" cy="498314"/>
              </a:xfrm>
              <a:prstGeom prst="rect">
                <a:avLst/>
              </a:prstGeom>
            </p:spPr>
            <p:txBody>
              <a:bodyPr wrap="none">
                <a:spAutoFit/>
              </a:bodyPr>
              <a:lstStyle/>
              <a:p>
                <a:pPr lvl="0" algn="ctr">
                  <a:lnSpc>
                    <a:spcPct val="90000"/>
                  </a:lnSpc>
                  <a:spcBef>
                    <a:spcPts val="0"/>
                  </a:spcBef>
                  <a:spcAft>
                    <a:spcPts val="900"/>
                  </a:spcAft>
                  <a:buClr>
                    <a:srgbClr val="005695"/>
                  </a:buClr>
                  <a:buSzPct val="70000"/>
                </a:pPr>
                <a:r>
                  <a:rPr lang="en-US" sz="2400" kern="0" baseline="0" dirty="0">
                    <a:latin typeface="Arial"/>
                    <a:ea typeface="+mn-ea"/>
                  </a:rPr>
                  <a:t>Capital Growth</a:t>
                </a:r>
              </a:p>
            </p:txBody>
          </p:sp>
          <p:sp>
            <p:nvSpPr>
              <p:cNvPr id="10" name="Rectangle 9">
                <a:extLst>
                  <a:ext uri="{FF2B5EF4-FFF2-40B4-BE49-F238E27FC236}">
                    <a16:creationId xmlns:a16="http://schemas.microsoft.com/office/drawing/2014/main" id="{FA45FEA4-D948-4D71-A308-BAEF90CC8B31}"/>
                  </a:ext>
                </a:extLst>
              </p:cNvPr>
              <p:cNvSpPr/>
              <p:nvPr/>
            </p:nvSpPr>
            <p:spPr>
              <a:xfrm>
                <a:off x="623491" y="4413372"/>
                <a:ext cx="2554702" cy="769441"/>
              </a:xfrm>
              <a:prstGeom prst="rect">
                <a:avLst/>
              </a:prstGeom>
            </p:spPr>
            <p:txBody>
              <a:bodyPr wrap="square">
                <a:spAutoFit/>
              </a:bodyPr>
              <a:lstStyle/>
              <a:p>
                <a:pPr lvl="0" algn="ctr">
                  <a:spcBef>
                    <a:spcPts val="0"/>
                  </a:spcBef>
                  <a:spcAft>
                    <a:spcPts val="900"/>
                  </a:spcAft>
                  <a:buClr>
                    <a:srgbClr val="005695"/>
                  </a:buClr>
                  <a:buSzPct val="70000"/>
                </a:pPr>
                <a:r>
                  <a:rPr lang="en-US" sz="1100" kern="0" baseline="0" dirty="0">
                    <a:latin typeface="Arial"/>
                    <a:ea typeface="+mn-ea"/>
                  </a:rPr>
                  <a:t>When a fund’s underlying securities rise in value, the value of the fund’s unit costs reflects this rise, even if the securities have not been sold.</a:t>
                </a:r>
              </a:p>
            </p:txBody>
          </p:sp>
        </p:grpSp>
        <p:pic>
          <p:nvPicPr>
            <p:cNvPr id="8" name="Picture 7">
              <a:extLst>
                <a:ext uri="{FF2B5EF4-FFF2-40B4-BE49-F238E27FC236}">
                  <a16:creationId xmlns:a16="http://schemas.microsoft.com/office/drawing/2014/main" id="{55B22466-F233-428F-BE8A-E5C15ACB39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954" y="1753803"/>
              <a:ext cx="2080575" cy="2086354"/>
            </a:xfrm>
            <a:prstGeom prst="rect">
              <a:avLst/>
            </a:prstGeom>
          </p:spPr>
        </p:pic>
      </p:grpSp>
      <p:grpSp>
        <p:nvGrpSpPr>
          <p:cNvPr id="11" name="Group 10">
            <a:extLst>
              <a:ext uri="{FF2B5EF4-FFF2-40B4-BE49-F238E27FC236}">
                <a16:creationId xmlns:a16="http://schemas.microsoft.com/office/drawing/2014/main" id="{B415C661-B019-4E0C-A243-EC5673AA6F93}"/>
              </a:ext>
            </a:extLst>
          </p:cNvPr>
          <p:cNvGrpSpPr/>
          <p:nvPr/>
        </p:nvGrpSpPr>
        <p:grpSpPr>
          <a:xfrm>
            <a:off x="2980841" y="1445606"/>
            <a:ext cx="2974231" cy="4172601"/>
            <a:chOff x="2980841" y="1445606"/>
            <a:chExt cx="2974231" cy="4172601"/>
          </a:xfrm>
        </p:grpSpPr>
        <p:grpSp>
          <p:nvGrpSpPr>
            <p:cNvPr id="12" name="Group 11">
              <a:extLst>
                <a:ext uri="{FF2B5EF4-FFF2-40B4-BE49-F238E27FC236}">
                  <a16:creationId xmlns:a16="http://schemas.microsoft.com/office/drawing/2014/main" id="{EFDD5854-FF53-4ABB-A984-44B0E538B592}"/>
                </a:ext>
              </a:extLst>
            </p:cNvPr>
            <p:cNvGrpSpPr/>
            <p:nvPr/>
          </p:nvGrpSpPr>
          <p:grpSpPr>
            <a:xfrm>
              <a:off x="2980841" y="1445606"/>
              <a:ext cx="2974231" cy="1677381"/>
              <a:chOff x="3475121" y="1445606"/>
              <a:chExt cx="2974231" cy="1677381"/>
            </a:xfrm>
          </p:grpSpPr>
          <p:sp>
            <p:nvSpPr>
              <p:cNvPr id="14" name="Rectangle 13">
                <a:extLst>
                  <a:ext uri="{FF2B5EF4-FFF2-40B4-BE49-F238E27FC236}">
                    <a16:creationId xmlns:a16="http://schemas.microsoft.com/office/drawing/2014/main" id="{89830E0F-94D7-49BE-AB43-2EB262633D9F}"/>
                  </a:ext>
                </a:extLst>
              </p:cNvPr>
              <p:cNvSpPr/>
              <p:nvPr/>
            </p:nvSpPr>
            <p:spPr>
              <a:xfrm>
                <a:off x="3475121" y="1445606"/>
                <a:ext cx="2974231" cy="757130"/>
              </a:xfrm>
              <a:prstGeom prst="rect">
                <a:avLst/>
              </a:prstGeom>
            </p:spPr>
            <p:txBody>
              <a:bodyPr wrap="square">
                <a:spAutoFit/>
              </a:bodyPr>
              <a:lstStyle/>
              <a:p>
                <a:pPr lvl="0" algn="ctr">
                  <a:lnSpc>
                    <a:spcPct val="90000"/>
                  </a:lnSpc>
                  <a:spcBef>
                    <a:spcPts val="0"/>
                  </a:spcBef>
                  <a:spcAft>
                    <a:spcPts val="900"/>
                  </a:spcAft>
                  <a:buClr>
                    <a:srgbClr val="005695"/>
                  </a:buClr>
                  <a:buSzPct val="70000"/>
                </a:pPr>
                <a:r>
                  <a:rPr lang="en-US" sz="2400" kern="0" baseline="0" dirty="0">
                    <a:latin typeface="Arial"/>
                    <a:ea typeface="+mn-ea"/>
                  </a:rPr>
                  <a:t>Capital Gains Distributions</a:t>
                </a:r>
              </a:p>
            </p:txBody>
          </p:sp>
          <p:sp>
            <p:nvSpPr>
              <p:cNvPr id="15" name="Rectangle 14">
                <a:extLst>
                  <a:ext uri="{FF2B5EF4-FFF2-40B4-BE49-F238E27FC236}">
                    <a16:creationId xmlns:a16="http://schemas.microsoft.com/office/drawing/2014/main" id="{49236B08-EFEB-4751-8FE8-EA0B58B1608D}"/>
                  </a:ext>
                </a:extLst>
              </p:cNvPr>
              <p:cNvSpPr/>
              <p:nvPr/>
            </p:nvSpPr>
            <p:spPr>
              <a:xfrm>
                <a:off x="3684885" y="2184268"/>
                <a:ext cx="2554702" cy="938719"/>
              </a:xfrm>
              <a:prstGeom prst="rect">
                <a:avLst/>
              </a:prstGeom>
            </p:spPr>
            <p:txBody>
              <a:bodyPr wrap="square">
                <a:spAutoFit/>
              </a:bodyPr>
              <a:lstStyle/>
              <a:p>
                <a:pPr lvl="0" algn="ctr">
                  <a:spcBef>
                    <a:spcPts val="0"/>
                  </a:spcBef>
                  <a:spcAft>
                    <a:spcPts val="900"/>
                  </a:spcAft>
                  <a:buClr>
                    <a:srgbClr val="005695"/>
                  </a:buClr>
                  <a:buSzPct val="70000"/>
                </a:pPr>
                <a:r>
                  <a:rPr lang="en-US" sz="1100" kern="0" baseline="0" dirty="0">
                    <a:latin typeface="Arial"/>
                    <a:ea typeface="+mn-ea"/>
                  </a:rPr>
                  <a:t>At the end of the year, the fund distributes any gains that have been made from the sale of securities. The proportion of the gain you receive depends on how many units you own.</a:t>
                </a:r>
              </a:p>
            </p:txBody>
          </p:sp>
        </p:grpSp>
        <p:pic>
          <p:nvPicPr>
            <p:cNvPr id="13" name="Picture 12">
              <a:extLst>
                <a:ext uri="{FF2B5EF4-FFF2-40B4-BE49-F238E27FC236}">
                  <a16:creationId xmlns:a16="http://schemas.microsoft.com/office/drawing/2014/main" id="{F4D56B8B-061E-48A0-86D8-B82F70716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40674" y="2956269"/>
              <a:ext cx="2654564" cy="2661938"/>
            </a:xfrm>
            <a:prstGeom prst="rect">
              <a:avLst/>
            </a:prstGeom>
          </p:spPr>
        </p:pic>
      </p:grpSp>
      <p:grpSp>
        <p:nvGrpSpPr>
          <p:cNvPr id="16" name="Group 15">
            <a:extLst>
              <a:ext uri="{FF2B5EF4-FFF2-40B4-BE49-F238E27FC236}">
                <a16:creationId xmlns:a16="http://schemas.microsoft.com/office/drawing/2014/main" id="{C37CEDE5-D157-44AA-AFEC-D6465F6EE696}"/>
              </a:ext>
            </a:extLst>
          </p:cNvPr>
          <p:cNvGrpSpPr/>
          <p:nvPr/>
        </p:nvGrpSpPr>
        <p:grpSpPr>
          <a:xfrm>
            <a:off x="5900686" y="1511530"/>
            <a:ext cx="2975495" cy="3788032"/>
            <a:chOff x="5900686" y="1511530"/>
            <a:chExt cx="2975495" cy="3788032"/>
          </a:xfrm>
        </p:grpSpPr>
        <p:grpSp>
          <p:nvGrpSpPr>
            <p:cNvPr id="17" name="Group 16">
              <a:extLst>
                <a:ext uri="{FF2B5EF4-FFF2-40B4-BE49-F238E27FC236}">
                  <a16:creationId xmlns:a16="http://schemas.microsoft.com/office/drawing/2014/main" id="{BA59ECD8-4D43-4A6F-B6D1-2F94A28D9834}"/>
                </a:ext>
              </a:extLst>
            </p:cNvPr>
            <p:cNvGrpSpPr/>
            <p:nvPr/>
          </p:nvGrpSpPr>
          <p:grpSpPr>
            <a:xfrm>
              <a:off x="5900686" y="3847953"/>
              <a:ext cx="2975495" cy="1451609"/>
              <a:chOff x="6592678" y="3847953"/>
              <a:chExt cx="2975495" cy="1451609"/>
            </a:xfrm>
          </p:grpSpPr>
          <p:sp>
            <p:nvSpPr>
              <p:cNvPr id="19" name="Rectangle 18">
                <a:extLst>
                  <a:ext uri="{FF2B5EF4-FFF2-40B4-BE49-F238E27FC236}">
                    <a16:creationId xmlns:a16="http://schemas.microsoft.com/office/drawing/2014/main" id="{1544823C-8BB3-4BBE-B651-6D430B789AF8}"/>
                  </a:ext>
                </a:extLst>
              </p:cNvPr>
              <p:cNvSpPr/>
              <p:nvPr/>
            </p:nvSpPr>
            <p:spPr>
              <a:xfrm>
                <a:off x="6592678" y="3847953"/>
                <a:ext cx="2975495" cy="424732"/>
              </a:xfrm>
              <a:prstGeom prst="rect">
                <a:avLst/>
              </a:prstGeom>
            </p:spPr>
            <p:txBody>
              <a:bodyPr wrap="none">
                <a:spAutoFit/>
              </a:bodyPr>
              <a:lstStyle/>
              <a:p>
                <a:pPr lvl="0">
                  <a:lnSpc>
                    <a:spcPct val="90000"/>
                  </a:lnSpc>
                  <a:spcBef>
                    <a:spcPts val="0"/>
                  </a:spcBef>
                  <a:spcAft>
                    <a:spcPts val="900"/>
                  </a:spcAft>
                  <a:buClr>
                    <a:srgbClr val="005695"/>
                  </a:buClr>
                  <a:buSzPct val="70000"/>
                </a:pPr>
                <a:r>
                  <a:rPr lang="en-US" sz="2400" kern="0" baseline="0" dirty="0">
                    <a:latin typeface="Arial"/>
                    <a:ea typeface="+mn-ea"/>
                  </a:rPr>
                  <a:t>Income Distributions</a:t>
                </a:r>
              </a:p>
            </p:txBody>
          </p:sp>
          <p:sp>
            <p:nvSpPr>
              <p:cNvPr id="20" name="Rectangle 19">
                <a:extLst>
                  <a:ext uri="{FF2B5EF4-FFF2-40B4-BE49-F238E27FC236}">
                    <a16:creationId xmlns:a16="http://schemas.microsoft.com/office/drawing/2014/main" id="{3FAE2C4D-64B4-47D9-BABC-B0FD39B2C7FD}"/>
                  </a:ext>
                </a:extLst>
              </p:cNvPr>
              <p:cNvSpPr/>
              <p:nvPr/>
            </p:nvSpPr>
            <p:spPr>
              <a:xfrm>
                <a:off x="6803074" y="4360843"/>
                <a:ext cx="2554702" cy="938719"/>
              </a:xfrm>
              <a:prstGeom prst="rect">
                <a:avLst/>
              </a:prstGeom>
            </p:spPr>
            <p:txBody>
              <a:bodyPr wrap="square">
                <a:spAutoFit/>
              </a:bodyPr>
              <a:lstStyle/>
              <a:p>
                <a:pPr lvl="0" algn="ctr">
                  <a:spcBef>
                    <a:spcPts val="0"/>
                  </a:spcBef>
                  <a:spcAft>
                    <a:spcPts val="900"/>
                  </a:spcAft>
                  <a:buClr>
                    <a:srgbClr val="005695"/>
                  </a:buClr>
                  <a:buSzPct val="70000"/>
                </a:pPr>
                <a:r>
                  <a:rPr lang="en-US" sz="1100" kern="0" baseline="0" dirty="0">
                    <a:latin typeface="Arial"/>
                    <a:ea typeface="+mn-ea"/>
                  </a:rPr>
                  <a:t>Funds will earn interest and dividends throughout the year, and will distribute these to shareholders. The timing and amount of distributions depend on the type of fund.</a:t>
                </a:r>
              </a:p>
            </p:txBody>
          </p:sp>
        </p:grpSp>
        <p:pic>
          <p:nvPicPr>
            <p:cNvPr id="18" name="Picture 17">
              <a:extLst>
                <a:ext uri="{FF2B5EF4-FFF2-40B4-BE49-F238E27FC236}">
                  <a16:creationId xmlns:a16="http://schemas.microsoft.com/office/drawing/2014/main" id="{C3B8FBB3-001A-4B02-B877-B53C54F7C6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06544" y="1511530"/>
              <a:ext cx="2563778" cy="2570900"/>
            </a:xfrm>
            <a:prstGeom prst="rect">
              <a:avLst/>
            </a:prstGeom>
          </p:spPr>
        </p:pic>
      </p:grpSp>
    </p:spTree>
    <p:extLst>
      <p:ext uri="{BB962C8B-B14F-4D97-AF65-F5344CB8AC3E}">
        <p14:creationId xmlns:p14="http://schemas.microsoft.com/office/powerpoint/2010/main" val="3216542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500"/>
                                        <p:tgtEl>
                                          <p:spTgt spid="11"/>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4C545-7255-4FDC-9BCC-8F0B1241CE64}"/>
              </a:ext>
            </a:extLst>
          </p:cNvPr>
          <p:cNvSpPr>
            <a:spLocks noGrp="1"/>
          </p:cNvSpPr>
          <p:nvPr>
            <p:ph type="title"/>
          </p:nvPr>
        </p:nvSpPr>
        <p:spPr/>
        <p:txBody>
          <a:bodyPr/>
          <a:lstStyle/>
          <a:p>
            <a:r>
              <a:rPr lang="en-CA" dirty="0"/>
              <a:t>Taxes on mutual funds</a:t>
            </a:r>
          </a:p>
        </p:txBody>
      </p:sp>
      <p:sp>
        <p:nvSpPr>
          <p:cNvPr id="4" name="Text Placeholder 2">
            <a:extLst>
              <a:ext uri="{FF2B5EF4-FFF2-40B4-BE49-F238E27FC236}">
                <a16:creationId xmlns:a16="http://schemas.microsoft.com/office/drawing/2014/main" id="{EA110592-451B-4E34-A3C8-47D4E2EF1000}"/>
              </a:ext>
            </a:extLst>
          </p:cNvPr>
          <p:cNvSpPr txBox="1">
            <a:spLocks/>
          </p:cNvSpPr>
          <p:nvPr/>
        </p:nvSpPr>
        <p:spPr bwMode="gray">
          <a:xfrm>
            <a:off x="457199" y="1236224"/>
            <a:ext cx="8289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normAutofit fontScale="62500" lnSpcReduction="20000"/>
          </a:bodyPr>
          <a:lstStyle>
            <a:lvl1pPr marL="342900" indent="-342900" algn="l" rtl="0" fontAlgn="base">
              <a:lnSpc>
                <a:spcPct val="90000"/>
              </a:lnSpc>
              <a:spcBef>
                <a:spcPts val="1200"/>
              </a:spcBef>
              <a:spcAft>
                <a:spcPts val="600"/>
              </a:spcAft>
              <a:buClr>
                <a:schemeClr val="accent1"/>
              </a:buClr>
              <a:buSzPct val="70000"/>
              <a:buFont typeface="Wingdings" pitchFamily="2" charset="2"/>
              <a:buChar char="n"/>
              <a:defRPr sz="2400">
                <a:solidFill>
                  <a:schemeClr val="tx2"/>
                </a:solidFill>
                <a:latin typeface="+mn-lt"/>
                <a:ea typeface="+mn-ea"/>
                <a:cs typeface="+mn-cs"/>
              </a:defRPr>
            </a:lvl1pPr>
            <a:lvl2pPr marL="674688" indent="-330200" algn="l" rtl="0" fontAlgn="base">
              <a:lnSpc>
                <a:spcPct val="90000"/>
              </a:lnSpc>
              <a:spcBef>
                <a:spcPts val="0"/>
              </a:spcBef>
              <a:spcAft>
                <a:spcPts val="600"/>
              </a:spcAft>
              <a:buClr>
                <a:schemeClr val="accent2"/>
              </a:buClr>
              <a:buSzPct val="70000"/>
              <a:buFont typeface="Wingdings" pitchFamily="2" charset="2"/>
              <a:buChar char="n"/>
              <a:defRPr sz="2200">
                <a:solidFill>
                  <a:schemeClr val="tx2"/>
                </a:solidFill>
                <a:latin typeface="+mn-lt"/>
                <a:cs typeface="+mn-cs"/>
              </a:defRPr>
            </a:lvl2pPr>
            <a:lvl3pPr marL="1027113" indent="-350838" algn="l" rtl="0" fontAlgn="base">
              <a:lnSpc>
                <a:spcPct val="90000"/>
              </a:lnSpc>
              <a:spcBef>
                <a:spcPts val="0"/>
              </a:spcBef>
              <a:spcAft>
                <a:spcPts val="600"/>
              </a:spcAft>
              <a:buClr>
                <a:srgbClr val="77B800"/>
              </a:buClr>
              <a:buSzPct val="70000"/>
              <a:buFont typeface="Wingdings" pitchFamily="2" charset="2"/>
              <a:buChar char="n"/>
              <a:defRPr sz="2000">
                <a:solidFill>
                  <a:schemeClr val="tx2"/>
                </a:solidFill>
                <a:latin typeface="+mn-lt"/>
                <a:cs typeface="+mn-cs"/>
              </a:defRPr>
            </a:lvl3pPr>
            <a:lvl4pPr marL="1377950" indent="-349250" algn="l" rtl="0" fontAlgn="base">
              <a:lnSpc>
                <a:spcPct val="90000"/>
              </a:lnSpc>
              <a:spcBef>
                <a:spcPts val="0"/>
              </a:spcBef>
              <a:spcAft>
                <a:spcPts val="600"/>
              </a:spcAft>
              <a:buClr>
                <a:schemeClr val="tx2"/>
              </a:buClr>
              <a:buSzPct val="70000"/>
              <a:buFont typeface="Wingdings" pitchFamily="2" charset="2"/>
              <a:buChar char="n"/>
              <a:defRPr>
                <a:solidFill>
                  <a:schemeClr val="tx2"/>
                </a:solidFill>
                <a:latin typeface="+mn-lt"/>
                <a:cs typeface="+mn-cs"/>
              </a:defRPr>
            </a:lvl4pPr>
            <a:lvl5pPr marL="1687513" indent="-307975" algn="l" rtl="0" fontAlgn="base">
              <a:lnSpc>
                <a:spcPct val="90000"/>
              </a:lnSpc>
              <a:spcBef>
                <a:spcPts val="0"/>
              </a:spcBef>
              <a:spcAft>
                <a:spcPts val="600"/>
              </a:spcAft>
              <a:buClr>
                <a:schemeClr val="accent4"/>
              </a:buClr>
              <a:buSzPct val="70000"/>
              <a:buFont typeface="Wingdings" pitchFamily="2" charset="2"/>
              <a:buChar char="n"/>
              <a:defRPr sz="1600">
                <a:solidFill>
                  <a:schemeClr val="tx2"/>
                </a:solidFill>
                <a:latin typeface="+mn-lt"/>
                <a:cs typeface="+mn-cs"/>
              </a:defRPr>
            </a:lvl5pPr>
            <a:lvl6pPr marL="21447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6pPr>
            <a:lvl7pPr marL="26019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7pPr>
            <a:lvl8pPr marL="30591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8pPr>
            <a:lvl9pPr marL="3516313" indent="-307975" algn="l" rtl="0" fontAlgn="base">
              <a:lnSpc>
                <a:spcPct val="90000"/>
              </a:lnSpc>
              <a:spcBef>
                <a:spcPct val="25000"/>
              </a:spcBef>
              <a:spcAft>
                <a:spcPct val="0"/>
              </a:spcAft>
              <a:buClr>
                <a:schemeClr val="bg2"/>
              </a:buClr>
              <a:buSzPct val="70000"/>
              <a:buFont typeface="Wingdings" pitchFamily="2" charset="2"/>
              <a:buChar char="n"/>
              <a:defRPr sz="1600">
                <a:solidFill>
                  <a:srgbClr val="333333"/>
                </a:solidFill>
                <a:latin typeface="+mn-lt"/>
                <a:cs typeface="+mn-cs"/>
              </a:defRPr>
            </a:lvl9pPr>
          </a:lstStyle>
          <a:p>
            <a:pPr marL="0" indent="0">
              <a:lnSpc>
                <a:spcPct val="120000"/>
              </a:lnSpc>
              <a:buNone/>
            </a:pPr>
            <a:r>
              <a:rPr lang="en-CA" kern="0" baseline="0" dirty="0">
                <a:solidFill>
                  <a:srgbClr val="005695"/>
                </a:solidFill>
              </a:rPr>
              <a:t>The way you are taxed depends on whether you invest on an unsheltered or sheltered basis.</a:t>
            </a:r>
          </a:p>
        </p:txBody>
      </p:sp>
      <p:graphicFrame>
        <p:nvGraphicFramePr>
          <p:cNvPr id="5" name="Group 47">
            <a:extLst>
              <a:ext uri="{FF2B5EF4-FFF2-40B4-BE49-F238E27FC236}">
                <a16:creationId xmlns:a16="http://schemas.microsoft.com/office/drawing/2014/main" id="{7B081BDA-B48F-43FF-96B6-979956FFA7C7}"/>
              </a:ext>
            </a:extLst>
          </p:cNvPr>
          <p:cNvGraphicFramePr>
            <a:graphicFrameLocks noGrp="1"/>
          </p:cNvGraphicFramePr>
          <p:nvPr>
            <p:extLst>
              <p:ext uri="{D42A27DB-BD31-4B8C-83A1-F6EECF244321}">
                <p14:modId xmlns:p14="http://schemas.microsoft.com/office/powerpoint/2010/main" val="3606969484"/>
              </p:ext>
            </p:extLst>
          </p:nvPr>
        </p:nvGraphicFramePr>
        <p:xfrm>
          <a:off x="457200" y="1714499"/>
          <a:ext cx="8289925" cy="2072997"/>
        </p:xfrm>
        <a:graphic>
          <a:graphicData uri="http://schemas.openxmlformats.org/drawingml/2006/table">
            <a:tbl>
              <a:tblPr/>
              <a:tblGrid>
                <a:gridCol w="2107224">
                  <a:extLst>
                    <a:ext uri="{9D8B030D-6E8A-4147-A177-3AD203B41FA5}">
                      <a16:colId xmlns:a16="http://schemas.microsoft.com/office/drawing/2014/main" val="20000"/>
                    </a:ext>
                  </a:extLst>
                </a:gridCol>
                <a:gridCol w="3198813">
                  <a:extLst>
                    <a:ext uri="{9D8B030D-6E8A-4147-A177-3AD203B41FA5}">
                      <a16:colId xmlns:a16="http://schemas.microsoft.com/office/drawing/2014/main" val="20001"/>
                    </a:ext>
                  </a:extLst>
                </a:gridCol>
                <a:gridCol w="2983888">
                  <a:extLst>
                    <a:ext uri="{9D8B030D-6E8A-4147-A177-3AD203B41FA5}">
                      <a16:colId xmlns:a16="http://schemas.microsoft.com/office/drawing/2014/main" val="20002"/>
                    </a:ext>
                  </a:extLst>
                </a:gridCol>
              </a:tblGrid>
              <a:tr h="481941">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endParaRPr kumimoji="0" lang="en-CA" sz="1600" b="1" i="0" u="none" strike="noStrike" cap="none" normalizeH="0" baseline="0" dirty="0">
                        <a:ln>
                          <a:noFill/>
                        </a:ln>
                        <a:solidFill>
                          <a:srgbClr val="333333"/>
                        </a:solidFill>
                        <a:effectLst/>
                        <a:latin typeface="Arial" charset="0"/>
                      </a:endParaRPr>
                    </a:p>
                  </a:txBody>
                  <a:tcPr anchor="ctr" horzOverflow="overflow">
                    <a:lnL cap="flat">
                      <a:noFill/>
                    </a:lnL>
                    <a:lnR w="9525" cap="flat" cmpd="sng" algn="ctr">
                      <a:solidFill>
                        <a:schemeClr val="bg1"/>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Unsheltered</a:t>
                      </a:r>
                    </a:p>
                  </a:txBody>
                  <a:tcPr anchor="ctr" horzOverflow="overflow">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rgbClr val="B2B2B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Sheltered</a:t>
                      </a:r>
                    </a:p>
                  </a:txBody>
                  <a:tcPr anchor="ctr" horzOverflow="overflow">
                    <a:lnL w="952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no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524376">
                <a:tc>
                  <a:txBody>
                    <a:bodyPr/>
                    <a:lstStyle/>
                    <a:p>
                      <a:pPr marL="0" marR="0" lvl="0" indent="0" algn="l"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Capital Growth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B2B2B2"/>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0" i="0" u="none" strike="noStrike" cap="none" normalizeH="0" baseline="0" dirty="0">
                          <a:ln>
                            <a:noFill/>
                          </a:ln>
                          <a:solidFill>
                            <a:srgbClr val="333333"/>
                          </a:solidFill>
                          <a:effectLst/>
                          <a:latin typeface="Arial" charset="0"/>
                        </a:rPr>
                        <a:t>Upon sale, half of the gains of the fund are taxable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rgbClr val="B2B2B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endParaRPr kumimoji="0" lang="en-CA" sz="1600" b="0" i="0" u="none" strike="noStrike" cap="none" normalizeH="0" baseline="0" dirty="0">
                        <a:ln>
                          <a:noFill/>
                        </a:ln>
                        <a:solidFill>
                          <a:srgbClr val="333333"/>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1"/>
                  </a:ext>
                </a:extLst>
              </a:tr>
              <a:tr h="524376">
                <a:tc>
                  <a:txBody>
                    <a:bodyPr/>
                    <a:lstStyle/>
                    <a:p>
                      <a:pPr marL="0" marR="0" lvl="0" indent="0" algn="l"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Capital Gains Distributions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0" i="0" u="none" strike="noStrike" cap="none" normalizeH="0" baseline="0" dirty="0">
                          <a:ln>
                            <a:noFill/>
                          </a:ln>
                          <a:solidFill>
                            <a:srgbClr val="333333"/>
                          </a:solidFill>
                          <a:effectLst/>
                          <a:latin typeface="Arial" charset="0"/>
                        </a:rPr>
                        <a:t>Half of the annual distributions are taxable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accent2"/>
                      </a:solidFill>
                      <a:prstDash val="solid"/>
                      <a:round/>
                      <a:headEnd type="none" w="med" len="med"/>
                      <a:tailEnd type="none" w="med" len="med"/>
                    </a:lnT>
                    <a:lnB w="635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0" i="0" u="none" strike="noStrike" cap="none" normalizeH="0" baseline="0" dirty="0">
                          <a:ln>
                            <a:noFill/>
                          </a:ln>
                          <a:solidFill>
                            <a:srgbClr val="333333"/>
                          </a:solidFill>
                          <a:effectLst/>
                          <a:latin typeface="Arial" charset="0"/>
                        </a:rPr>
                        <a:t>Not taxed until withdrawal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2"/>
                  </a:ext>
                </a:extLst>
              </a:tr>
              <a:tr h="524376">
                <a:tc>
                  <a:txBody>
                    <a:bodyPr/>
                    <a:lstStyle/>
                    <a:p>
                      <a:pPr marL="0" marR="0" lvl="0" indent="0" algn="l"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1" i="0" u="none" strike="noStrike" cap="none" normalizeH="0" baseline="0" dirty="0">
                          <a:ln>
                            <a:noFill/>
                          </a:ln>
                          <a:solidFill>
                            <a:schemeClr val="bg1"/>
                          </a:solidFill>
                          <a:effectLst/>
                          <a:latin typeface="Arial" charset="0"/>
                        </a:rPr>
                        <a:t>Income Distributions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r>
                        <a:rPr kumimoji="0" lang="en-CA" sz="1600" b="0" i="0" u="none" strike="noStrike" cap="none" normalizeH="0" baseline="0" dirty="0">
                          <a:ln>
                            <a:noFill/>
                          </a:ln>
                          <a:solidFill>
                            <a:srgbClr val="333333"/>
                          </a:solidFill>
                          <a:effectLst/>
                          <a:latin typeface="Arial" charset="0"/>
                        </a:rPr>
                        <a:t>Interest is fully taxable, dividends may be eligible for a tax credit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accent2"/>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ECF7"/>
                    </a:solidFill>
                  </a:tcPr>
                </a:tc>
                <a:tc>
                  <a:txBody>
                    <a:bodyPr/>
                    <a:lstStyle/>
                    <a:p>
                      <a:pPr marL="0" marR="0" lvl="0" indent="0" algn="ctr" defTabSz="914400" rtl="0" eaLnBrk="1" fontAlgn="base" latinLnBrk="0" hangingPunct="1">
                        <a:lnSpc>
                          <a:spcPct val="90000"/>
                        </a:lnSpc>
                        <a:spcBef>
                          <a:spcPct val="45000"/>
                        </a:spcBef>
                        <a:spcAft>
                          <a:spcPct val="0"/>
                        </a:spcAft>
                        <a:buClr>
                          <a:schemeClr val="tx1"/>
                        </a:buClr>
                        <a:buSzPct val="70000"/>
                        <a:buFont typeface="Wingdings" pitchFamily="2" charset="2"/>
                        <a:buNone/>
                        <a:tabLst/>
                      </a:pPr>
                      <a:endParaRPr kumimoji="0" lang="en-CA" sz="1600" b="0" i="0" u="none" strike="noStrike" cap="none" normalizeH="0" baseline="0" dirty="0">
                        <a:ln>
                          <a:noFill/>
                        </a:ln>
                        <a:solidFill>
                          <a:srgbClr val="333333"/>
                        </a:solidFill>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0ECF7"/>
                    </a:solidFill>
                  </a:tcPr>
                </a:tc>
                <a:extLst>
                  <a:ext uri="{0D108BD9-81ED-4DB2-BD59-A6C34878D82A}">
                    <a16:rowId xmlns:a16="http://schemas.microsoft.com/office/drawing/2014/main" val="10003"/>
                  </a:ext>
                </a:extLst>
              </a:tr>
            </a:tbl>
          </a:graphicData>
        </a:graphic>
      </p:graphicFrame>
      <p:sp>
        <p:nvSpPr>
          <p:cNvPr id="6" name="Rectangle 135">
            <a:extLst>
              <a:ext uri="{FF2B5EF4-FFF2-40B4-BE49-F238E27FC236}">
                <a16:creationId xmlns:a16="http://schemas.microsoft.com/office/drawing/2014/main" id="{05F13F63-3D22-40C9-8EE4-06E0EBB05EED}"/>
              </a:ext>
            </a:extLst>
          </p:cNvPr>
          <p:cNvSpPr>
            <a:spLocks noChangeArrowheads="1"/>
          </p:cNvSpPr>
          <p:nvPr/>
        </p:nvSpPr>
        <p:spPr bwMode="auto">
          <a:xfrm>
            <a:off x="457200" y="3863949"/>
            <a:ext cx="8289925" cy="2120382"/>
          </a:xfrm>
          <a:prstGeom prst="rect">
            <a:avLst/>
          </a:prstGeom>
          <a:solidFill>
            <a:schemeClr val="accent2"/>
          </a:solidFill>
          <a:ln w="9525">
            <a:solidFill>
              <a:schemeClr val="accent2"/>
            </a:solidFill>
            <a:miter lim="800000"/>
            <a:headEnd/>
            <a:tailEnd/>
          </a:ln>
          <a:effectLst/>
        </p:spPr>
        <p:txBody>
          <a:bodyPr anchor="ctr"/>
          <a:lstStyle/>
          <a:p>
            <a:pPr algn="ctr"/>
            <a:endParaRPr lang="en-CA" sz="1200" baseline="0" dirty="0">
              <a:solidFill>
                <a:schemeClr val="bg1"/>
              </a:solidFill>
            </a:endParaRPr>
          </a:p>
        </p:txBody>
      </p:sp>
      <p:pic>
        <p:nvPicPr>
          <p:cNvPr id="7" name="Picture 6">
            <a:extLst>
              <a:ext uri="{FF2B5EF4-FFF2-40B4-BE49-F238E27FC236}">
                <a16:creationId xmlns:a16="http://schemas.microsoft.com/office/drawing/2014/main" id="{E181CA34-8644-49AA-8636-26A39EB277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7714" y="3942408"/>
            <a:ext cx="7139949" cy="2215180"/>
          </a:xfrm>
          <a:prstGeom prst="rect">
            <a:avLst/>
          </a:prstGeom>
        </p:spPr>
      </p:pic>
    </p:spTree>
    <p:extLst>
      <p:ext uri="{BB962C8B-B14F-4D97-AF65-F5344CB8AC3E}">
        <p14:creationId xmlns:p14="http://schemas.microsoft.com/office/powerpoint/2010/main" val="4038478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1_Sample (02)">
  <a:themeElements>
    <a:clrScheme name="Dynamic Funds July 2013">
      <a:dk1>
        <a:srgbClr val="005695"/>
      </a:dk1>
      <a:lt1>
        <a:srgbClr val="FFFFFF"/>
      </a:lt1>
      <a:dk2>
        <a:srgbClr val="4D4D4F"/>
      </a:dk2>
      <a:lt2>
        <a:srgbClr val="D3D4D4"/>
      </a:lt2>
      <a:accent1>
        <a:srgbClr val="005695"/>
      </a:accent1>
      <a:accent2>
        <a:srgbClr val="00B6DE"/>
      </a:accent2>
      <a:accent3>
        <a:srgbClr val="77B800"/>
      </a:accent3>
      <a:accent4>
        <a:srgbClr val="6C6F70"/>
      </a:accent4>
      <a:accent5>
        <a:srgbClr val="72CFE9"/>
      </a:accent5>
      <a:accent6>
        <a:srgbClr val="BBDB7F"/>
      </a:accent6>
      <a:hlink>
        <a:srgbClr val="005695"/>
      </a:hlink>
      <a:folHlink>
        <a:srgbClr val="00B6DE"/>
      </a:folHlink>
    </a:clrScheme>
    <a:fontScheme name="1_Sample (02)">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25000" smtClean="0">
            <a:ln>
              <a:noFill/>
            </a:ln>
            <a:solidFill>
              <a:schemeClr val="bg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000" b="0" i="0" u="none" strike="noStrike" cap="none" normalizeH="0" baseline="-25000" smtClean="0">
            <a:ln>
              <a:noFill/>
            </a:ln>
            <a:solidFill>
              <a:schemeClr val="bg1"/>
            </a:solidFill>
            <a:effectLst/>
            <a:latin typeface="Arial" pitchFamily="34" charset="0"/>
            <a:ea typeface="MS PGothic" pitchFamily="34" charset="-128"/>
          </a:defRPr>
        </a:defPPr>
      </a:lstStyle>
    </a:lnDef>
  </a:objectDefaults>
  <a:extraClrSchemeLst>
    <a:extraClrScheme>
      <a:clrScheme name="1_Sample (0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Sample (0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Sample (0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Sample (0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Sample (0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Sample (0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Sample (0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Sample (0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Sample (0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Sample (0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Sample (0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Sample (0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Sample (02) 13">
        <a:dk1>
          <a:srgbClr val="085596"/>
        </a:dk1>
        <a:lt1>
          <a:srgbClr val="FFFFFF"/>
        </a:lt1>
        <a:dk2>
          <a:srgbClr val="808080"/>
        </a:dk2>
        <a:lt2>
          <a:srgbClr val="B2B2B2"/>
        </a:lt2>
        <a:accent1>
          <a:srgbClr val="005596"/>
        </a:accent1>
        <a:accent2>
          <a:srgbClr val="4DA9CE"/>
        </a:accent2>
        <a:accent3>
          <a:srgbClr val="FFFFFF"/>
        </a:accent3>
        <a:accent4>
          <a:srgbClr val="06477F"/>
        </a:accent4>
        <a:accent5>
          <a:srgbClr val="AAB4C9"/>
        </a:accent5>
        <a:accent6>
          <a:srgbClr val="4599BA"/>
        </a:accent6>
        <a:hlink>
          <a:srgbClr val="DFB724"/>
        </a:hlink>
        <a:folHlink>
          <a:srgbClr val="99BD5B"/>
        </a:folHlink>
      </a:clrScheme>
      <a:clrMap bg1="lt1" tx1="dk1" bg2="lt2" tx2="dk2" accent1="accent1" accent2="accent2" accent3="accent3" accent4="accent4" accent5="accent5" accent6="accent6" hlink="hlink" folHlink="folHlink"/>
    </a:extraClrScheme>
    <a:extraClrScheme>
      <a:clrScheme name="1_Sample (02) 14">
        <a:dk1>
          <a:srgbClr val="005695"/>
        </a:dk1>
        <a:lt1>
          <a:srgbClr val="FFFFFF"/>
        </a:lt1>
        <a:dk2>
          <a:srgbClr val="7E8083"/>
        </a:dk2>
        <a:lt2>
          <a:srgbClr val="B2B2B2"/>
        </a:lt2>
        <a:accent1>
          <a:srgbClr val="005695"/>
        </a:accent1>
        <a:accent2>
          <a:srgbClr val="26BCD7"/>
        </a:accent2>
        <a:accent3>
          <a:srgbClr val="FFFFFF"/>
        </a:accent3>
        <a:accent4>
          <a:srgbClr val="00487E"/>
        </a:accent4>
        <a:accent5>
          <a:srgbClr val="AAB4C8"/>
        </a:accent5>
        <a:accent6>
          <a:srgbClr val="21AAC3"/>
        </a:accent6>
        <a:hlink>
          <a:srgbClr val="DFB724"/>
        </a:hlink>
        <a:folHlink>
          <a:srgbClr val="8DC63F"/>
        </a:folHlink>
      </a:clrScheme>
      <a:clrMap bg1="lt1" tx1="dk1" bg2="lt2" tx2="dk2" accent1="accent1" accent2="accent2" accent3="accent3" accent4="accent4" accent5="accent5" accent6="accent6" hlink="hlink" folHlink="folHlink"/>
    </a:extraClrScheme>
    <a:extraClrScheme>
      <a:clrScheme name="1_Sample (02) 15">
        <a:dk1>
          <a:srgbClr val="005695"/>
        </a:dk1>
        <a:lt1>
          <a:srgbClr val="FFFFFF"/>
        </a:lt1>
        <a:dk2>
          <a:srgbClr val="7E8083"/>
        </a:dk2>
        <a:lt2>
          <a:srgbClr val="ADAFB2"/>
        </a:lt2>
        <a:accent1>
          <a:srgbClr val="005695"/>
        </a:accent1>
        <a:accent2>
          <a:srgbClr val="26BCD7"/>
        </a:accent2>
        <a:accent3>
          <a:srgbClr val="FFFFFF"/>
        </a:accent3>
        <a:accent4>
          <a:srgbClr val="00487E"/>
        </a:accent4>
        <a:accent5>
          <a:srgbClr val="AAB4C8"/>
        </a:accent5>
        <a:accent6>
          <a:srgbClr val="21AAC3"/>
        </a:accent6>
        <a:hlink>
          <a:srgbClr val="B9D989"/>
        </a:hlink>
        <a:folHlink>
          <a:srgbClr val="8DC63F"/>
        </a:folHlink>
      </a:clrScheme>
      <a:clrMap bg1="lt1" tx1="dk1" bg2="lt2" tx2="dk2" accent1="accent1" accent2="accent2" accent3="accent3" accent4="accent4" accent5="accent5" accent6="accent6" hlink="hlink" folHlink="folHlink"/>
    </a:extraClrScheme>
    <a:extraClrScheme>
      <a:clrScheme name="1_Sample (02) 16">
        <a:dk1>
          <a:srgbClr val="125687"/>
        </a:dk1>
        <a:lt1>
          <a:srgbClr val="FFFFFF"/>
        </a:lt1>
        <a:dk2>
          <a:srgbClr val="6C6F70"/>
        </a:dk2>
        <a:lt2>
          <a:srgbClr val="A7A9A9"/>
        </a:lt2>
        <a:accent1>
          <a:srgbClr val="125687"/>
        </a:accent1>
        <a:accent2>
          <a:srgbClr val="00B1DB"/>
        </a:accent2>
        <a:accent3>
          <a:srgbClr val="FFFFFF"/>
        </a:accent3>
        <a:accent4>
          <a:srgbClr val="0E4872"/>
        </a:accent4>
        <a:accent5>
          <a:srgbClr val="AAB4C3"/>
        </a:accent5>
        <a:accent6>
          <a:srgbClr val="00A0C6"/>
        </a:accent6>
        <a:hlink>
          <a:srgbClr val="BBDB7F"/>
        </a:hlink>
        <a:folHlink>
          <a:srgbClr val="77B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441</TotalTime>
  <Words>1429</Words>
  <Application>Microsoft Office PowerPoint</Application>
  <PresentationFormat>On-screen Show (4:3)</PresentationFormat>
  <Paragraphs>182</Paragraphs>
  <Slides>20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Wingdings</vt:lpstr>
      <vt:lpstr>1_Sample (02)</vt:lpstr>
      <vt:lpstr>Mutual Funds 101</vt:lpstr>
      <vt:lpstr>Overview</vt:lpstr>
      <vt:lpstr>What is a mutual fund?</vt:lpstr>
      <vt:lpstr>Why invest in a mutual fund?</vt:lpstr>
      <vt:lpstr>How does a mutual fund work?</vt:lpstr>
      <vt:lpstr>What is a prospectus?</vt:lpstr>
      <vt:lpstr>Mutual funds fees</vt:lpstr>
      <vt:lpstr>How do I make money on a mutual fund?</vt:lpstr>
      <vt:lpstr>Taxes on mutual funds</vt:lpstr>
      <vt:lpstr>Tax sheltering</vt:lpstr>
      <vt:lpstr>Tracking your fund’s performance</vt:lpstr>
      <vt:lpstr>What is asset allocation?</vt:lpstr>
      <vt:lpstr>Understanding risk</vt:lpstr>
      <vt:lpstr>How is my money protected?</vt:lpstr>
      <vt:lpstr>Types of funds</vt:lpstr>
      <vt:lpstr>How can I buy a mutual fund?</vt:lpstr>
      <vt:lpstr>How long should I hold a mutual fund?</vt:lpstr>
      <vt:lpstr>History of Dynamic Funds</vt:lpstr>
      <vt:lpstr>Important information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Mutual Funds 101 - Investor Presentation</dc:title>
  <dc:creator>Joanne Abbawi</dc:creator>
  <cp:lastModifiedBy>Tesolin, Jenn</cp:lastModifiedBy>
  <cp:revision>744</cp:revision>
  <cp:lastPrinted>2019-10-16T16:52:13Z</cp:lastPrinted>
  <dcterms:created xsi:type="dcterms:W3CDTF">2009-12-08T15:53:37Z</dcterms:created>
  <dcterms:modified xsi:type="dcterms:W3CDTF">2021-03-19T15:30:55Z</dcterms:modified>
</cp:coreProperties>
</file>